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2"/>
  </p:notesMasterIdLst>
  <p:handoutMasterIdLst>
    <p:handoutMasterId r:id="rId23"/>
  </p:handoutMasterIdLst>
  <p:sldIdLst>
    <p:sldId id="256" r:id="rId2"/>
    <p:sldId id="257" r:id="rId3"/>
    <p:sldId id="270" r:id="rId4"/>
    <p:sldId id="278" r:id="rId5"/>
    <p:sldId id="279" r:id="rId6"/>
    <p:sldId id="258" r:id="rId7"/>
    <p:sldId id="259" r:id="rId8"/>
    <p:sldId id="260" r:id="rId9"/>
    <p:sldId id="261" r:id="rId10"/>
    <p:sldId id="280" r:id="rId11"/>
    <p:sldId id="266" r:id="rId12"/>
    <p:sldId id="267" r:id="rId13"/>
    <p:sldId id="281" r:id="rId14"/>
    <p:sldId id="265" r:id="rId15"/>
    <p:sldId id="282" r:id="rId16"/>
    <p:sldId id="268" r:id="rId17"/>
    <p:sldId id="283" r:id="rId18"/>
    <p:sldId id="271" r:id="rId19"/>
    <p:sldId id="263" r:id="rId20"/>
    <p:sldId id="28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4022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466" autoAdjust="0"/>
    <p:restoredTop sz="94660"/>
  </p:normalViewPr>
  <p:slideViewPr>
    <p:cSldViewPr snapToObjects="1">
      <p:cViewPr varScale="1">
        <p:scale>
          <a:sx n="98" d="100"/>
          <a:sy n="98" d="100"/>
        </p:scale>
        <p:origin x="-632"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328403-47D0-4948-BA08-266BC9CC9640}" type="datetime1">
              <a:rPr lang="en-US" smtClean="0"/>
              <a:pPr/>
              <a:t>11/8/11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0DA14B-ED0B-0E4E-831F-0E0D5A508B5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7BACC9-6AC2-4449-A389-899D77B586DF}" type="datetime1">
              <a:rPr lang="en-US" smtClean="0"/>
              <a:pPr/>
              <a:t>11/8/11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0D195-C9A9-2C46-AEC3-FA2114FFD18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80D195-C9A9-2C46-AEC3-FA2114FFD18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Cold cathode field emission sources do not heat the filament material. The electrons are drawn from field emission gun by placing the filament at a huge electrical potential gradient, so large that the work function of the material is overcome, and electrons are drawn off of the filament. Field emission systems require extremely high, clean vacuums in which to operate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Field emission sources utilize two anode plates placed below the gun assembly. Associated with the first anode is the extraction voltage. The extraction voltage is usually in the range of 3-5 kilovolts, and is the amount of voltage necessary to draw electrons from the source. The second anode has the accelerating voltage associated with it. The accelerating voltage determines the velocity at which the electrons travel down the column. Both of these anodes act as electrostatic lenses, focusing the beam into a small initial crossover.	</a:t>
            </a:r>
          </a:p>
          <a:p>
            <a:endParaRPr lang="en-US" dirty="0"/>
          </a:p>
        </p:txBody>
      </p:sp>
      <p:sp>
        <p:nvSpPr>
          <p:cNvPr id="4" name="Slide Number Placeholder 3"/>
          <p:cNvSpPr>
            <a:spLocks noGrp="1"/>
          </p:cNvSpPr>
          <p:nvPr>
            <p:ph type="sldNum" sz="quarter" idx="10"/>
          </p:nvPr>
        </p:nvSpPr>
        <p:spPr/>
        <p:txBody>
          <a:bodyPr/>
          <a:lstStyle/>
          <a:p>
            <a:fld id="{CE80D195-C9A9-2C46-AEC3-FA2114FFD18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In the SEM (which does not operate as a true optical instrument) resolution is dependent upon the size of the area from which signal is emitted from the sample. The size of this area is influenced by many factors including initial size of the primary beam, the composition of the specimen, the energy of the primary beam, and the type of signal that is being imaged. If signal from two separate objects overlap in their region of signal emission, those two objects can not be resolved and the resolution limit of the SEM has been reached. We can always magnify this image further, but resolution will not increase. [</a:t>
            </a:r>
            <a:r>
              <a:rPr lang="en-US" sz="1200" dirty="0" err="1" smtClean="0"/>
              <a:t>Illustration]The</a:t>
            </a:r>
            <a:r>
              <a:rPr lang="en-US" sz="1200" dirty="0" smtClean="0"/>
              <a:t> SEM cannot match the TEM in terms of resolution. Where the SEM excels is in terms of depth of field. Depth of field is defined as the extent of a zone on the </a:t>
            </a:r>
            <a:r>
              <a:rPr lang="en-US" sz="1200" b="1" dirty="0" smtClean="0"/>
              <a:t>specimen which appears in focus at the same time. This is often confused with depth of focus which is defined as the depth of field in image space, not specimen space. Because of its particular design these terms are fairly interchangeable for the SEM, but for clarity's sake, we will use the term depth of field in referring to the workings of the </a:t>
            </a:r>
            <a:r>
              <a:rPr lang="en-US" sz="1200" b="1" dirty="0" err="1" smtClean="0"/>
              <a:t>SEM.The</a:t>
            </a:r>
            <a:r>
              <a:rPr lang="en-US" sz="1200" b="1" dirty="0" smtClean="0"/>
              <a:t> primary factor influencing the depth of field in an SEM is the angle of the beam divergence. The smaller this angle, the greater will be the depth of field. As the beam scans above and below the plane of optimum focus the diameter of the illumination spot is increased. Depending on the distance between raster points and the size of the emission area, this increase in size of the primary beam spot may or may not have an effect on what appears in focus. The greater the distance from the plane of optimal focus that structures on the specimen still appear in focus, the greater the depth of </a:t>
            </a:r>
            <a:r>
              <a:rPr lang="en-US" sz="1200" b="1" dirty="0" err="1" smtClean="0"/>
              <a:t>focus.[Fig</a:t>
            </a:r>
            <a:r>
              <a:rPr lang="en-US" sz="1200" b="1" dirty="0" smtClean="0"/>
              <a:t>. 4.9 </a:t>
            </a:r>
            <a:r>
              <a:rPr lang="en-US" sz="1200" b="1" dirty="0" err="1" smtClean="0"/>
              <a:t>Gold]Resolution</a:t>
            </a:r>
            <a:r>
              <a:rPr lang="en-US" sz="1200" b="1" dirty="0" smtClean="0"/>
              <a:t> vs. Depth of Field </a:t>
            </a:r>
            <a:r>
              <a:rPr lang="en-US" sz="1200" b="1" dirty="0" err="1" smtClean="0"/>
              <a:t>Cont'd:Since</a:t>
            </a:r>
            <a:r>
              <a:rPr lang="en-US" sz="1200" b="1" dirty="0" smtClean="0"/>
              <a:t> depth of field is ultimately dependent of the geometry of the primary beam it can be controlled by altering either working distance or the diameter of the final aperture. The working distance is defined as the distance between the final lens pole piece and the uppermost portion of the specimen. By increasing the working distance the strength of the final lens must be decreased in order to bring the plane of optimal focus in line with the top of the specimen. In doing so the angle of the incident beam is decreased from what is present at a smaller working </a:t>
            </a:r>
            <a:r>
              <a:rPr lang="en-US" sz="1200" b="1" dirty="0" err="1" smtClean="0"/>
              <a:t>distance.[Fig</a:t>
            </a:r>
            <a:r>
              <a:rPr lang="en-US" sz="1200" b="1" dirty="0" smtClean="0"/>
              <a:t>. 2-12]The angle of the primary beam can also be reduced by using a smaller final lens aperture. This can be used when the working distance can not be increased further. The major drawback to using ever smaller final lens apertures is that by reducing the amount of illumination one ultimately reduces the amount of signal too.</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E80D195-C9A9-2C46-AEC3-FA2114FFD18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 secondary electron is produced when an electron from the primary beam collides with an electron from a specimen atom and loses energy to it. This will serve to ionize the atom and in order to re-establish the proper charge ratio following this ionization event an electron may be emitted. Such electrons are referred to as "secondary" electrons. Secondary electrons are characterized from other electrons by having an energy of less than 50 </a:t>
            </a:r>
            <a:r>
              <a:rPr lang="en-US" dirty="0" err="1" smtClean="0"/>
              <a:t>eV</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t>
            </a:r>
          </a:p>
          <a:p>
            <a:endParaRPr lang="en-US" dirty="0"/>
          </a:p>
        </p:txBody>
      </p:sp>
      <p:sp>
        <p:nvSpPr>
          <p:cNvPr id="4" name="Slide Number Placeholder 3"/>
          <p:cNvSpPr>
            <a:spLocks noGrp="1"/>
          </p:cNvSpPr>
          <p:nvPr>
            <p:ph type="sldNum" sz="quarter" idx="10"/>
          </p:nvPr>
        </p:nvSpPr>
        <p:spPr/>
        <p:txBody>
          <a:bodyPr/>
          <a:lstStyle/>
          <a:p>
            <a:fld id="{CE80D195-C9A9-2C46-AEC3-FA2114FFD18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theoretical representation of how deep/how wide the electrons scattering happened on the sample.</a:t>
            </a:r>
          </a:p>
          <a:p>
            <a:endParaRPr lang="en-US" dirty="0"/>
          </a:p>
        </p:txBody>
      </p:sp>
      <p:sp>
        <p:nvSpPr>
          <p:cNvPr id="4" name="Slide Number Placeholder 3"/>
          <p:cNvSpPr>
            <a:spLocks noGrp="1"/>
          </p:cNvSpPr>
          <p:nvPr>
            <p:ph type="sldNum" sz="quarter" idx="10"/>
          </p:nvPr>
        </p:nvSpPr>
        <p:spPr/>
        <p:txBody>
          <a:bodyPr/>
          <a:lstStyle/>
          <a:p>
            <a:fld id="{CE80D195-C9A9-2C46-AEC3-FA2114FFD18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Electron build up on</a:t>
            </a:r>
            <a:r>
              <a:rPr lang="en-US" baseline="0" dirty="0" smtClean="0"/>
              <a:t> less conductive surface</a:t>
            </a:r>
            <a:endParaRPr lang="en-US" dirty="0"/>
          </a:p>
        </p:txBody>
      </p:sp>
      <p:sp>
        <p:nvSpPr>
          <p:cNvPr id="4" name="Slide Number Placeholder 3"/>
          <p:cNvSpPr>
            <a:spLocks noGrp="1"/>
          </p:cNvSpPr>
          <p:nvPr>
            <p:ph type="sldNum" sz="quarter" idx="10"/>
          </p:nvPr>
        </p:nvSpPr>
        <p:spPr/>
        <p:txBody>
          <a:bodyPr/>
          <a:lstStyle/>
          <a:p>
            <a:fld id="{CE80D195-C9A9-2C46-AEC3-FA2114FFD18C}"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CA"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CBBA3489-ED74-1F46-8B31-35227F2A532C}" type="datetime1">
              <a:rPr lang="en-US" smtClean="0"/>
              <a:pPr/>
              <a:t>11/8/11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2D274DAF-2225-7044-9488-E695DE385C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DC41CED-A3A8-474A-A7E9-81C4F2D1792B}"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74DAF-2225-7044-9488-E695DE385C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BF3D4ECE-8C60-5544-AC61-C397F6B62964}"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74DAF-2225-7044-9488-E695DE385C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0BA9D037-C907-0848-8A2B-E6943385C425}" type="datetime1">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74DAF-2225-7044-9488-E695DE385C18}"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1DEF170C-F930-834A-B203-4DA54BF6D51A}"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74DAF-2225-7044-9488-E695DE385C18}" type="slidenum">
              <a:rPr lang="en-US" smtClean="0"/>
              <a:pPr/>
              <a:t>‹#›</a:t>
            </a:fld>
            <a:endParaRPr lang="en-US"/>
          </a:p>
        </p:txBody>
      </p:sp>
      <p:sp>
        <p:nvSpPr>
          <p:cNvPr id="7" name="Title 6"/>
          <p:cNvSpPr>
            <a:spLocks noGrp="1"/>
          </p:cNvSpPr>
          <p:nvPr>
            <p:ph type="title"/>
          </p:nvPr>
        </p:nvSpPr>
        <p:spPr/>
        <p:txBody>
          <a:bodyPr rtlCol="0"/>
          <a:lstStyle/>
          <a:p>
            <a:r>
              <a:rPr kumimoji="0" lang="en-CA"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p:txBody>
          <a:bodyPr/>
          <a:lstStyle/>
          <a:p>
            <a:fld id="{BAE8ED23-7F76-854C-A0A9-9D07607DCC88}" type="datetime1">
              <a:rPr lang="en-US" smtClean="0"/>
              <a:pPr/>
              <a:t>11/8/11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74DAF-2225-7044-9488-E695DE385C1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9627EF45-666F-B74C-9AD8-7D64456084F0}" type="datetime1">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74DAF-2225-7044-9488-E695DE385C18}" type="slidenum">
              <a:rPr lang="en-US" smtClean="0"/>
              <a:pPr/>
              <a:t>‹#›</a:t>
            </a:fld>
            <a:endParaRPr lang="en-US"/>
          </a:p>
        </p:txBody>
      </p:sp>
      <p:sp>
        <p:nvSpPr>
          <p:cNvPr id="8" name="Title 7"/>
          <p:cNvSpPr>
            <a:spLocks noGrp="1"/>
          </p:cNvSpPr>
          <p:nvPr>
            <p:ph type="title"/>
          </p:nvPr>
        </p:nvSpPr>
        <p:spPr/>
        <p:txBody>
          <a:bodyPr rtlCol="0"/>
          <a:lstStyle/>
          <a:p>
            <a:r>
              <a:rPr kumimoji="0" lang="en-CA"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p>
            <a:fld id="{2AB2C33C-149A-6042-8204-72F3007FB87B}" type="datetime1">
              <a:rPr lang="en-US" smtClean="0"/>
              <a:pPr/>
              <a:t>11/8/11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74DAF-2225-7044-9488-E695DE385C1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618EDC-1435-DD45-AE28-4F195FB0A41E}" type="datetime1">
              <a:rPr lang="en-US" smtClean="0"/>
              <a:pPr/>
              <a:t>11/8/11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74DAF-2225-7044-9488-E695DE385C18}" type="slidenum">
              <a:rPr lang="en-US" smtClean="0"/>
              <a:pPr/>
              <a:t>‹#›</a:t>
            </a:fld>
            <a:endParaRPr lang="en-US"/>
          </a:p>
        </p:txBody>
      </p:sp>
      <p:sp>
        <p:nvSpPr>
          <p:cNvPr id="6" name="Title 5"/>
          <p:cNvSpPr>
            <a:spLocks noGrp="1"/>
          </p:cNvSpPr>
          <p:nvPr>
            <p:ph type="title"/>
          </p:nvPr>
        </p:nvSpPr>
        <p:spPr/>
        <p:txBody>
          <a:bodyPr rtlCol="0"/>
          <a:lstStyle/>
          <a:p>
            <a:r>
              <a:rPr kumimoji="0" lang="en-CA"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76DF5-158A-7D45-B873-C4E040547203}" type="datetime1">
              <a:rPr lang="en-US" smtClean="0"/>
              <a:pPr/>
              <a:t>11/8/11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274DAF-2225-7044-9488-E695DE385C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791C2B-384E-5548-AB7C-BBE42DCBF183}" type="datetime1">
              <a:rPr lang="en-US" smtClean="0"/>
              <a:pPr/>
              <a:t>11/8/11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74DAF-2225-7044-9488-E695DE385C1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CA"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E22B9FD2-864D-8742-A583-450F7836A7E8}" type="datetime1">
              <a:rPr lang="en-US" smtClean="0"/>
              <a:pPr/>
              <a:t>11/8/11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D274DAF-2225-7044-9488-E695DE385C1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CA"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CA"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368DCD80-D99B-D947-82FD-1E6A765EBB0B}" type="datetime1">
              <a:rPr lang="en-US" smtClean="0"/>
              <a:pPr/>
              <a:t>11/8/11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2D274DAF-2225-7044-9488-E695DE385C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632" y="1143000"/>
            <a:ext cx="7772400" cy="1829761"/>
          </a:xfrm>
        </p:spPr>
        <p:txBody>
          <a:bodyPr>
            <a:normAutofit/>
          </a:bodyPr>
          <a:lstStyle/>
          <a:p>
            <a:r>
              <a:rPr lang="en-US" sz="3600" dirty="0" smtClean="0"/>
              <a:t>Effect of </a:t>
            </a:r>
            <a:br>
              <a:rPr lang="en-US" sz="3600" dirty="0" smtClean="0"/>
            </a:br>
            <a:r>
              <a:rPr lang="en-US" sz="3600" dirty="0" smtClean="0"/>
              <a:t>Accelerating Voltage </a:t>
            </a:r>
            <a:br>
              <a:rPr lang="en-US" sz="3600" dirty="0" smtClean="0"/>
            </a:br>
            <a:r>
              <a:rPr lang="en-US" sz="3600" dirty="0" smtClean="0"/>
              <a:t>on SEM Resolution</a:t>
            </a:r>
            <a:endParaRPr lang="en-US" sz="3600" dirty="0"/>
          </a:p>
        </p:txBody>
      </p:sp>
      <p:sp>
        <p:nvSpPr>
          <p:cNvPr id="3" name="Subtitle 2"/>
          <p:cNvSpPr>
            <a:spLocks noGrp="1"/>
          </p:cNvSpPr>
          <p:nvPr>
            <p:ph type="subTitle" idx="1"/>
          </p:nvPr>
        </p:nvSpPr>
        <p:spPr/>
        <p:txBody>
          <a:bodyPr>
            <a:normAutofit/>
          </a:bodyPr>
          <a:lstStyle/>
          <a:p>
            <a:r>
              <a:rPr lang="en-US" dirty="0" smtClean="0"/>
              <a:t>Hong </a:t>
            </a:r>
            <a:r>
              <a:rPr lang="en-US" dirty="0" err="1" smtClean="0"/>
              <a:t>Koh</a:t>
            </a:r>
            <a:r>
              <a:rPr lang="en-US" dirty="0" smtClean="0"/>
              <a:t> </a:t>
            </a:r>
            <a:r>
              <a:rPr lang="en-US" dirty="0" err="1" smtClean="0"/>
              <a:t>Yiin</a:t>
            </a:r>
            <a:endParaRPr lang="en-US" dirty="0" smtClean="0"/>
          </a:p>
          <a:p>
            <a:r>
              <a:rPr lang="en-US" dirty="0" smtClean="0"/>
              <a:t>-CAMTEC 2011-</a:t>
            </a:r>
            <a:endParaRPr lang="en-US" dirty="0"/>
          </a:p>
        </p:txBody>
      </p:sp>
      <p:sp>
        <p:nvSpPr>
          <p:cNvPr id="5" name="Slide Number Placeholder 4"/>
          <p:cNvSpPr>
            <a:spLocks noGrp="1"/>
          </p:cNvSpPr>
          <p:nvPr>
            <p:ph type="sldNum" sz="quarter" idx="12"/>
          </p:nvPr>
        </p:nvSpPr>
        <p:spPr/>
        <p:txBody>
          <a:bodyPr/>
          <a:lstStyle/>
          <a:p>
            <a:fld id="{2D274DAF-2225-7044-9488-E695DE385C18}" type="slidenum">
              <a:rPr lang="en-US" smtClean="0"/>
              <a:pPr/>
              <a:t>1</a:t>
            </a:fld>
            <a:endParaRPr lang="en-US"/>
          </a:p>
        </p:txBody>
      </p:sp>
      <p:sp>
        <p:nvSpPr>
          <p:cNvPr id="7" name="Rectangle 6"/>
          <p:cNvSpPr/>
          <p:nvPr/>
        </p:nvSpPr>
        <p:spPr>
          <a:xfrm>
            <a:off x="0" y="6550223"/>
            <a:ext cx="8458200" cy="307777"/>
          </a:xfrm>
          <a:prstGeom prst="rect">
            <a:avLst/>
          </a:prstGeom>
        </p:spPr>
        <p:txBody>
          <a:bodyPr wrap="square">
            <a:spAutoFit/>
          </a:bodyPr>
          <a:lstStyle/>
          <a:p>
            <a:r>
              <a:rPr lang="en-US" sz="1400" b="1" dirty="0" smtClean="0"/>
              <a:t>Image from: </a:t>
            </a:r>
            <a:r>
              <a:rPr lang="en-US" sz="1400" dirty="0" smtClean="0"/>
              <a:t>http://www.sciencephoto.com/media/99504/enlarge</a:t>
            </a:r>
            <a:endParaRPr lang="en-US" sz="1400" dirty="0"/>
          </a:p>
        </p:txBody>
      </p:sp>
      <p:pic>
        <p:nvPicPr>
          <p:cNvPr id="8" name="Picture 7" descr="C0035278-_Black_Fly,_SEM_-SPL.jpg"/>
          <p:cNvPicPr>
            <a:picLocks noChangeAspect="1"/>
          </p:cNvPicPr>
          <p:nvPr/>
        </p:nvPicPr>
        <p:blipFill>
          <a:blip r:embed="rId3"/>
          <a:stretch>
            <a:fillRect/>
          </a:stretch>
        </p:blipFill>
        <p:spPr>
          <a:xfrm>
            <a:off x="0" y="0"/>
            <a:ext cx="3810000" cy="53562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274DAF-2225-7044-9488-E695DE385C18}" type="slidenum">
              <a:rPr lang="en-US" smtClean="0"/>
              <a:pPr/>
              <a:t>10</a:t>
            </a:fld>
            <a:endParaRPr lang="en-US"/>
          </a:p>
        </p:txBody>
      </p:sp>
      <p:sp>
        <p:nvSpPr>
          <p:cNvPr id="5" name="Up-Down Arrow 4"/>
          <p:cNvSpPr/>
          <p:nvPr/>
        </p:nvSpPr>
        <p:spPr>
          <a:xfrm>
            <a:off x="3619500" y="800100"/>
            <a:ext cx="1447800" cy="5410200"/>
          </a:xfrm>
          <a:prstGeom prst="up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be 5"/>
          <p:cNvSpPr/>
          <p:nvPr/>
        </p:nvSpPr>
        <p:spPr>
          <a:xfrm>
            <a:off x="2514600" y="2590800"/>
            <a:ext cx="3733800" cy="1371600"/>
          </a:xfrm>
          <a:prstGeom prst="cube">
            <a:avLst/>
          </a:prstGeom>
          <a:solidFill>
            <a:schemeClr val="bg1"/>
          </a:solid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Accelerating Voltage</a:t>
            </a:r>
            <a:endParaRPr lang="en-US" sz="2400" b="1" dirty="0">
              <a:solidFill>
                <a:schemeClr val="tx1"/>
              </a:solidFill>
            </a:endParaRPr>
          </a:p>
        </p:txBody>
      </p:sp>
      <p:sp>
        <p:nvSpPr>
          <p:cNvPr id="7" name="TextBox 6"/>
          <p:cNvSpPr txBox="1"/>
          <p:nvPr/>
        </p:nvSpPr>
        <p:spPr>
          <a:xfrm>
            <a:off x="4038600" y="338435"/>
            <a:ext cx="1028700" cy="461665"/>
          </a:xfrm>
          <a:prstGeom prst="rect">
            <a:avLst/>
          </a:prstGeom>
          <a:noFill/>
        </p:spPr>
        <p:txBody>
          <a:bodyPr wrap="square" rtlCol="0">
            <a:spAutoFit/>
          </a:bodyPr>
          <a:lstStyle/>
          <a:p>
            <a:r>
              <a:rPr lang="en-US" sz="2400" b="1" dirty="0" smtClean="0">
                <a:solidFill>
                  <a:srgbClr val="000000"/>
                </a:solidFill>
              </a:rPr>
              <a:t>High</a:t>
            </a:r>
            <a:endParaRPr lang="en-US" sz="2400" b="1" dirty="0">
              <a:solidFill>
                <a:srgbClr val="000000"/>
              </a:solidFill>
            </a:endParaRPr>
          </a:p>
        </p:txBody>
      </p:sp>
      <p:sp>
        <p:nvSpPr>
          <p:cNvPr id="8" name="TextBox 7"/>
          <p:cNvSpPr txBox="1"/>
          <p:nvPr/>
        </p:nvSpPr>
        <p:spPr>
          <a:xfrm>
            <a:off x="4038600" y="6210300"/>
            <a:ext cx="1028700" cy="461665"/>
          </a:xfrm>
          <a:prstGeom prst="rect">
            <a:avLst/>
          </a:prstGeom>
          <a:noFill/>
        </p:spPr>
        <p:txBody>
          <a:bodyPr wrap="square" rtlCol="0">
            <a:spAutoFit/>
          </a:bodyPr>
          <a:lstStyle/>
          <a:p>
            <a:r>
              <a:rPr lang="en-US" sz="2400" b="1" dirty="0" smtClean="0">
                <a:solidFill>
                  <a:srgbClr val="000000"/>
                </a:solidFill>
              </a:rPr>
              <a:t>Low</a:t>
            </a:r>
            <a:endParaRPr lang="en-US" sz="2400" b="1" dirty="0">
              <a:solidFill>
                <a:srgbClr val="000000"/>
              </a:solidFill>
            </a:endParaRPr>
          </a:p>
        </p:txBody>
      </p:sp>
      <p:sp>
        <p:nvSpPr>
          <p:cNvPr id="13" name="Rectangle 12"/>
          <p:cNvSpPr/>
          <p:nvPr/>
        </p:nvSpPr>
        <p:spPr>
          <a:xfrm>
            <a:off x="685800" y="1219200"/>
            <a:ext cx="2705100" cy="685800"/>
          </a:xfrm>
          <a:prstGeom prst="rect">
            <a:avLst/>
          </a:prstGeom>
          <a:no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00"/>
                </a:solidFill>
              </a:rPr>
              <a:t>High Resolution</a:t>
            </a:r>
            <a:endParaRPr lang="en-US" sz="2200" b="1" dirty="0">
              <a:solidFill>
                <a:srgbClr val="000000"/>
              </a:solidFill>
            </a:endParaRPr>
          </a:p>
        </p:txBody>
      </p:sp>
      <p:sp>
        <p:nvSpPr>
          <p:cNvPr id="14" name="Rectangle 13"/>
          <p:cNvSpPr/>
          <p:nvPr/>
        </p:nvSpPr>
        <p:spPr>
          <a:xfrm>
            <a:off x="5715000" y="4724400"/>
            <a:ext cx="2705100" cy="685800"/>
          </a:xfrm>
          <a:prstGeom prst="rect">
            <a:avLst/>
          </a:prstGeom>
          <a:no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00"/>
                </a:solidFill>
              </a:rPr>
              <a:t>Low Resolution</a:t>
            </a:r>
            <a:endParaRPr lang="en-US" sz="2200" b="1" dirty="0">
              <a:solidFill>
                <a:srgbClr val="000000"/>
              </a:solidFill>
            </a:endParaRPr>
          </a:p>
        </p:txBody>
      </p:sp>
      <p:sp>
        <p:nvSpPr>
          <p:cNvPr id="15" name="Rectangle 14"/>
          <p:cNvSpPr/>
          <p:nvPr/>
        </p:nvSpPr>
        <p:spPr>
          <a:xfrm>
            <a:off x="5867400" y="4191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Unclear surface structures</a:t>
            </a:r>
            <a:endParaRPr lang="en-US" sz="1600" b="1" dirty="0">
              <a:solidFill>
                <a:srgbClr val="000000"/>
              </a:solidFill>
            </a:endParaRPr>
          </a:p>
        </p:txBody>
      </p:sp>
      <p:sp>
        <p:nvSpPr>
          <p:cNvPr id="16" name="Rectangle 15"/>
          <p:cNvSpPr/>
          <p:nvPr/>
        </p:nvSpPr>
        <p:spPr>
          <a:xfrm>
            <a:off x="5867400" y="8001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edge effect</a:t>
            </a:r>
            <a:endParaRPr lang="en-US" b="1" dirty="0">
              <a:solidFill>
                <a:srgbClr val="000000"/>
              </a:solidFill>
            </a:endParaRPr>
          </a:p>
        </p:txBody>
      </p:sp>
      <p:sp>
        <p:nvSpPr>
          <p:cNvPr id="17" name="Rectangle 16"/>
          <p:cNvSpPr/>
          <p:nvPr/>
        </p:nvSpPr>
        <p:spPr>
          <a:xfrm>
            <a:off x="5867400" y="18669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beam damage</a:t>
            </a:r>
            <a:endParaRPr lang="en-US" b="1" dirty="0">
              <a:solidFill>
                <a:srgbClr val="000000"/>
              </a:solidFill>
            </a:endParaRPr>
          </a:p>
        </p:txBody>
      </p:sp>
      <p:sp>
        <p:nvSpPr>
          <p:cNvPr id="18" name="Rectangle 17"/>
          <p:cNvSpPr/>
          <p:nvPr/>
        </p:nvSpPr>
        <p:spPr>
          <a:xfrm>
            <a:off x="5867400" y="13335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charge-up</a:t>
            </a:r>
            <a:endParaRPr lang="en-US" b="1" dirty="0">
              <a:solidFill>
                <a:srgbClr val="000000"/>
              </a:solidFill>
            </a:endParaRPr>
          </a:p>
        </p:txBody>
      </p:sp>
      <p:sp>
        <p:nvSpPr>
          <p:cNvPr id="19" name="Rectangle 18"/>
          <p:cNvSpPr/>
          <p:nvPr/>
        </p:nvSpPr>
        <p:spPr>
          <a:xfrm>
            <a:off x="533400" y="42672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Clear surface structures</a:t>
            </a:r>
            <a:endParaRPr lang="en-US" sz="1600" b="1" dirty="0">
              <a:solidFill>
                <a:srgbClr val="000000"/>
              </a:solidFill>
            </a:endParaRPr>
          </a:p>
        </p:txBody>
      </p:sp>
      <p:sp>
        <p:nvSpPr>
          <p:cNvPr id="20" name="Rectangle 19"/>
          <p:cNvSpPr/>
          <p:nvPr/>
        </p:nvSpPr>
        <p:spPr>
          <a:xfrm>
            <a:off x="533400" y="48006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edge effect</a:t>
            </a:r>
            <a:endParaRPr lang="en-US" b="1" dirty="0">
              <a:solidFill>
                <a:srgbClr val="000000"/>
              </a:solidFill>
            </a:endParaRPr>
          </a:p>
        </p:txBody>
      </p:sp>
      <p:sp>
        <p:nvSpPr>
          <p:cNvPr id="21" name="Rectangle 20"/>
          <p:cNvSpPr/>
          <p:nvPr/>
        </p:nvSpPr>
        <p:spPr>
          <a:xfrm>
            <a:off x="533400" y="58674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beam damage</a:t>
            </a:r>
            <a:endParaRPr lang="en-US" b="1" dirty="0">
              <a:solidFill>
                <a:srgbClr val="000000"/>
              </a:solidFill>
            </a:endParaRPr>
          </a:p>
        </p:txBody>
      </p:sp>
      <p:sp>
        <p:nvSpPr>
          <p:cNvPr id="22" name="Rectangle 21"/>
          <p:cNvSpPr/>
          <p:nvPr/>
        </p:nvSpPr>
        <p:spPr>
          <a:xfrm>
            <a:off x="533400" y="53340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charge-up</a:t>
            </a:r>
            <a:endParaRPr lang="en-US" b="1"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274DAF-2225-7044-9488-E695DE385C18}" type="slidenum">
              <a:rPr lang="en-US" smtClean="0"/>
              <a:pPr/>
              <a:t>11</a:t>
            </a:fld>
            <a:endParaRPr lang="en-US"/>
          </a:p>
        </p:txBody>
      </p:sp>
      <p:sp>
        <p:nvSpPr>
          <p:cNvPr id="2" name="Title 1"/>
          <p:cNvSpPr>
            <a:spLocks noGrp="1"/>
          </p:cNvSpPr>
          <p:nvPr>
            <p:ph type="title"/>
          </p:nvPr>
        </p:nvSpPr>
        <p:spPr/>
        <p:txBody>
          <a:bodyPr/>
          <a:lstStyle/>
          <a:p>
            <a:r>
              <a:rPr lang="en-US" dirty="0" smtClean="0"/>
              <a:t>Surface information</a:t>
            </a:r>
            <a:endParaRPr lang="en-US" dirty="0"/>
          </a:p>
        </p:txBody>
      </p:sp>
      <p:pic>
        <p:nvPicPr>
          <p:cNvPr id="6" name="Picture 5"/>
          <p:cNvPicPr>
            <a:picLocks noChangeAspect="1"/>
          </p:cNvPicPr>
          <p:nvPr/>
        </p:nvPicPr>
        <p:blipFill>
          <a:blip r:embed="rId2"/>
          <a:stretch>
            <a:fillRect/>
          </a:stretch>
        </p:blipFill>
        <p:spPr>
          <a:xfrm>
            <a:off x="0" y="1417638"/>
            <a:ext cx="4841060" cy="3797300"/>
          </a:xfrm>
          <a:prstGeom prst="rect">
            <a:avLst/>
          </a:prstGeom>
        </p:spPr>
      </p:pic>
      <p:pic>
        <p:nvPicPr>
          <p:cNvPr id="7" name="Picture 6"/>
          <p:cNvPicPr>
            <a:picLocks noChangeAspect="1"/>
          </p:cNvPicPr>
          <p:nvPr/>
        </p:nvPicPr>
        <p:blipFill>
          <a:blip r:embed="rId3"/>
          <a:stretch>
            <a:fillRect/>
          </a:stretch>
        </p:blipFill>
        <p:spPr>
          <a:xfrm>
            <a:off x="3309178" y="1881982"/>
            <a:ext cx="5834822" cy="45259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274DAF-2225-7044-9488-E695DE385C18}" type="slidenum">
              <a:rPr lang="en-US" smtClean="0"/>
              <a:pPr/>
              <a:t>12</a:t>
            </a:fld>
            <a:endParaRPr lang="en-US"/>
          </a:p>
        </p:txBody>
      </p:sp>
      <p:pic>
        <p:nvPicPr>
          <p:cNvPr id="6" name="Picture 5"/>
          <p:cNvPicPr>
            <a:picLocks noChangeAspect="1"/>
          </p:cNvPicPr>
          <p:nvPr/>
        </p:nvPicPr>
        <p:blipFill>
          <a:blip r:embed="rId2"/>
          <a:stretch>
            <a:fillRect/>
          </a:stretch>
        </p:blipFill>
        <p:spPr>
          <a:xfrm>
            <a:off x="0" y="0"/>
            <a:ext cx="6108700" cy="5067300"/>
          </a:xfrm>
          <a:prstGeom prst="rect">
            <a:avLst/>
          </a:prstGeom>
        </p:spPr>
      </p:pic>
      <p:pic>
        <p:nvPicPr>
          <p:cNvPr id="7" name="Picture 6"/>
          <p:cNvPicPr>
            <a:picLocks noChangeAspect="1"/>
          </p:cNvPicPr>
          <p:nvPr/>
        </p:nvPicPr>
        <p:blipFill>
          <a:blip r:embed="rId3"/>
          <a:stretch>
            <a:fillRect/>
          </a:stretch>
        </p:blipFill>
        <p:spPr>
          <a:xfrm>
            <a:off x="3092450" y="1701800"/>
            <a:ext cx="6032500" cy="5156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274DAF-2225-7044-9488-E695DE385C18}" type="slidenum">
              <a:rPr lang="en-US" smtClean="0"/>
              <a:pPr/>
              <a:t>13</a:t>
            </a:fld>
            <a:endParaRPr lang="en-US"/>
          </a:p>
        </p:txBody>
      </p:sp>
      <p:sp>
        <p:nvSpPr>
          <p:cNvPr id="5" name="Up-Down Arrow 4"/>
          <p:cNvSpPr/>
          <p:nvPr/>
        </p:nvSpPr>
        <p:spPr>
          <a:xfrm>
            <a:off x="3619500" y="800100"/>
            <a:ext cx="1447800" cy="5410200"/>
          </a:xfrm>
          <a:prstGeom prst="up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be 5"/>
          <p:cNvSpPr/>
          <p:nvPr/>
        </p:nvSpPr>
        <p:spPr>
          <a:xfrm>
            <a:off x="2514600" y="2590800"/>
            <a:ext cx="3733800" cy="1371600"/>
          </a:xfrm>
          <a:prstGeom prst="cube">
            <a:avLst/>
          </a:prstGeom>
          <a:solidFill>
            <a:schemeClr val="bg1"/>
          </a:solid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Accelerating Voltage</a:t>
            </a:r>
            <a:endParaRPr lang="en-US" sz="2400" b="1" dirty="0">
              <a:solidFill>
                <a:schemeClr val="tx1"/>
              </a:solidFill>
            </a:endParaRPr>
          </a:p>
        </p:txBody>
      </p:sp>
      <p:sp>
        <p:nvSpPr>
          <p:cNvPr id="7" name="TextBox 6"/>
          <p:cNvSpPr txBox="1"/>
          <p:nvPr/>
        </p:nvSpPr>
        <p:spPr>
          <a:xfrm>
            <a:off x="4038600" y="338435"/>
            <a:ext cx="1028700" cy="461665"/>
          </a:xfrm>
          <a:prstGeom prst="rect">
            <a:avLst/>
          </a:prstGeom>
          <a:noFill/>
        </p:spPr>
        <p:txBody>
          <a:bodyPr wrap="square" rtlCol="0">
            <a:spAutoFit/>
          </a:bodyPr>
          <a:lstStyle/>
          <a:p>
            <a:r>
              <a:rPr lang="en-US" sz="2400" b="1" dirty="0" smtClean="0">
                <a:solidFill>
                  <a:srgbClr val="000000"/>
                </a:solidFill>
              </a:rPr>
              <a:t>High</a:t>
            </a:r>
            <a:endParaRPr lang="en-US" sz="2400" b="1" dirty="0">
              <a:solidFill>
                <a:srgbClr val="000000"/>
              </a:solidFill>
            </a:endParaRPr>
          </a:p>
        </p:txBody>
      </p:sp>
      <p:sp>
        <p:nvSpPr>
          <p:cNvPr id="8" name="TextBox 7"/>
          <p:cNvSpPr txBox="1"/>
          <p:nvPr/>
        </p:nvSpPr>
        <p:spPr>
          <a:xfrm>
            <a:off x="4038600" y="6210300"/>
            <a:ext cx="1028700" cy="461665"/>
          </a:xfrm>
          <a:prstGeom prst="rect">
            <a:avLst/>
          </a:prstGeom>
          <a:noFill/>
        </p:spPr>
        <p:txBody>
          <a:bodyPr wrap="square" rtlCol="0">
            <a:spAutoFit/>
          </a:bodyPr>
          <a:lstStyle/>
          <a:p>
            <a:r>
              <a:rPr lang="en-US" sz="2400" b="1" dirty="0" smtClean="0">
                <a:solidFill>
                  <a:srgbClr val="000000"/>
                </a:solidFill>
              </a:rPr>
              <a:t>Low</a:t>
            </a:r>
            <a:endParaRPr lang="en-US" sz="2400" b="1" dirty="0">
              <a:solidFill>
                <a:srgbClr val="000000"/>
              </a:solidFill>
            </a:endParaRPr>
          </a:p>
        </p:txBody>
      </p:sp>
      <p:sp>
        <p:nvSpPr>
          <p:cNvPr id="13" name="Rectangle 12"/>
          <p:cNvSpPr/>
          <p:nvPr/>
        </p:nvSpPr>
        <p:spPr>
          <a:xfrm>
            <a:off x="533400" y="1181100"/>
            <a:ext cx="2705100" cy="685800"/>
          </a:xfrm>
          <a:prstGeom prst="rect">
            <a:avLst/>
          </a:prstGeom>
          <a:noFill/>
          <a:ln w="6350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00"/>
                </a:solidFill>
              </a:rPr>
              <a:t>High Resolution</a:t>
            </a:r>
            <a:endParaRPr lang="en-US" sz="2200" b="1" dirty="0">
              <a:solidFill>
                <a:srgbClr val="000000"/>
              </a:solidFill>
            </a:endParaRPr>
          </a:p>
        </p:txBody>
      </p:sp>
      <p:sp>
        <p:nvSpPr>
          <p:cNvPr id="14" name="Rectangle 13"/>
          <p:cNvSpPr/>
          <p:nvPr/>
        </p:nvSpPr>
        <p:spPr>
          <a:xfrm>
            <a:off x="5942172" y="4686300"/>
            <a:ext cx="2705100" cy="685800"/>
          </a:xfrm>
          <a:prstGeom prst="rect">
            <a:avLst/>
          </a:prstGeom>
          <a:noFill/>
          <a:ln w="63500">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00"/>
                </a:solidFill>
              </a:rPr>
              <a:t>Low Resolution</a:t>
            </a:r>
            <a:endParaRPr lang="en-US" sz="2200" b="1" dirty="0">
              <a:solidFill>
                <a:srgbClr val="000000"/>
              </a:solidFill>
            </a:endParaRPr>
          </a:p>
        </p:txBody>
      </p:sp>
      <p:sp>
        <p:nvSpPr>
          <p:cNvPr id="15" name="Rectangle 14"/>
          <p:cNvSpPr/>
          <p:nvPr/>
        </p:nvSpPr>
        <p:spPr>
          <a:xfrm>
            <a:off x="5867400" y="2667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Unclear surface structures</a:t>
            </a:r>
            <a:endParaRPr lang="en-US" b="1" dirty="0">
              <a:solidFill>
                <a:srgbClr val="000000"/>
              </a:solidFill>
            </a:endParaRPr>
          </a:p>
        </p:txBody>
      </p:sp>
      <p:sp>
        <p:nvSpPr>
          <p:cNvPr id="16" name="Rectangle 15"/>
          <p:cNvSpPr/>
          <p:nvPr/>
        </p:nvSpPr>
        <p:spPr>
          <a:xfrm>
            <a:off x="5867400" y="8001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edge effect</a:t>
            </a:r>
            <a:endParaRPr lang="en-US" b="1" dirty="0">
              <a:solidFill>
                <a:srgbClr val="000000"/>
              </a:solidFill>
            </a:endParaRPr>
          </a:p>
        </p:txBody>
      </p:sp>
      <p:sp>
        <p:nvSpPr>
          <p:cNvPr id="17" name="Rectangle 16"/>
          <p:cNvSpPr/>
          <p:nvPr/>
        </p:nvSpPr>
        <p:spPr>
          <a:xfrm>
            <a:off x="5867400" y="18669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beam damage</a:t>
            </a:r>
            <a:endParaRPr lang="en-US" b="1" dirty="0">
              <a:solidFill>
                <a:srgbClr val="000000"/>
              </a:solidFill>
            </a:endParaRPr>
          </a:p>
        </p:txBody>
      </p:sp>
      <p:sp>
        <p:nvSpPr>
          <p:cNvPr id="18" name="Rectangle 17"/>
          <p:cNvSpPr/>
          <p:nvPr/>
        </p:nvSpPr>
        <p:spPr>
          <a:xfrm>
            <a:off x="5867400" y="13335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charge-up</a:t>
            </a:r>
            <a:endParaRPr lang="en-US" b="1" dirty="0">
              <a:solidFill>
                <a:srgbClr val="000000"/>
              </a:solidFill>
            </a:endParaRPr>
          </a:p>
        </p:txBody>
      </p:sp>
      <p:sp>
        <p:nvSpPr>
          <p:cNvPr id="19" name="Rectangle 18"/>
          <p:cNvSpPr/>
          <p:nvPr/>
        </p:nvSpPr>
        <p:spPr>
          <a:xfrm>
            <a:off x="533400" y="42672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Clear surface structures</a:t>
            </a:r>
            <a:endParaRPr lang="en-US" b="1" dirty="0">
              <a:solidFill>
                <a:srgbClr val="000000"/>
              </a:solidFill>
            </a:endParaRPr>
          </a:p>
        </p:txBody>
      </p:sp>
      <p:sp>
        <p:nvSpPr>
          <p:cNvPr id="20" name="Rectangle 19"/>
          <p:cNvSpPr/>
          <p:nvPr/>
        </p:nvSpPr>
        <p:spPr>
          <a:xfrm>
            <a:off x="533400" y="48006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edge effect</a:t>
            </a:r>
            <a:endParaRPr lang="en-US" b="1" dirty="0">
              <a:solidFill>
                <a:srgbClr val="000000"/>
              </a:solidFill>
            </a:endParaRPr>
          </a:p>
        </p:txBody>
      </p:sp>
      <p:sp>
        <p:nvSpPr>
          <p:cNvPr id="21" name="Rectangle 20"/>
          <p:cNvSpPr/>
          <p:nvPr/>
        </p:nvSpPr>
        <p:spPr>
          <a:xfrm>
            <a:off x="533400" y="58674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beam damage</a:t>
            </a:r>
            <a:endParaRPr lang="en-US" b="1" dirty="0">
              <a:solidFill>
                <a:srgbClr val="000000"/>
              </a:solidFill>
            </a:endParaRPr>
          </a:p>
        </p:txBody>
      </p:sp>
      <p:sp>
        <p:nvSpPr>
          <p:cNvPr id="22" name="Rectangle 21"/>
          <p:cNvSpPr/>
          <p:nvPr/>
        </p:nvSpPr>
        <p:spPr>
          <a:xfrm>
            <a:off x="533400" y="53340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charge-up</a:t>
            </a:r>
            <a:endParaRPr lang="en-US" b="1"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274DAF-2225-7044-9488-E695DE385C18}" type="slidenum">
              <a:rPr lang="en-US" smtClean="0"/>
              <a:pPr/>
              <a:t>14</a:t>
            </a:fld>
            <a:endParaRPr lang="en-US"/>
          </a:p>
        </p:txBody>
      </p:sp>
      <p:sp>
        <p:nvSpPr>
          <p:cNvPr id="2" name="Title 1"/>
          <p:cNvSpPr>
            <a:spLocks noGrp="1"/>
          </p:cNvSpPr>
          <p:nvPr>
            <p:ph type="title"/>
          </p:nvPr>
        </p:nvSpPr>
        <p:spPr/>
        <p:txBody>
          <a:bodyPr/>
          <a:lstStyle/>
          <a:p>
            <a:r>
              <a:rPr lang="en-US" dirty="0" smtClean="0"/>
              <a:t>Edge Effect</a:t>
            </a:r>
            <a:endParaRPr lang="en-US" dirty="0"/>
          </a:p>
        </p:txBody>
      </p:sp>
      <p:pic>
        <p:nvPicPr>
          <p:cNvPr id="7" name="Picture 6"/>
          <p:cNvPicPr>
            <a:picLocks noChangeAspect="1"/>
          </p:cNvPicPr>
          <p:nvPr/>
        </p:nvPicPr>
        <p:blipFill>
          <a:blip r:embed="rId2"/>
          <a:stretch>
            <a:fillRect/>
          </a:stretch>
        </p:blipFill>
        <p:spPr>
          <a:xfrm>
            <a:off x="457200" y="1417638"/>
            <a:ext cx="3619500" cy="4645925"/>
          </a:xfrm>
          <a:prstGeom prst="rect">
            <a:avLst/>
          </a:prstGeom>
        </p:spPr>
      </p:pic>
      <p:pic>
        <p:nvPicPr>
          <p:cNvPr id="8" name="Picture 7"/>
          <p:cNvPicPr>
            <a:picLocks noChangeAspect="1"/>
          </p:cNvPicPr>
          <p:nvPr/>
        </p:nvPicPr>
        <p:blipFill>
          <a:blip r:embed="rId3"/>
          <a:stretch>
            <a:fillRect/>
          </a:stretch>
        </p:blipFill>
        <p:spPr>
          <a:xfrm>
            <a:off x="4343401" y="1510326"/>
            <a:ext cx="3581399" cy="45532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274DAF-2225-7044-9488-E695DE385C18}" type="slidenum">
              <a:rPr lang="en-US" smtClean="0"/>
              <a:pPr/>
              <a:t>15</a:t>
            </a:fld>
            <a:endParaRPr lang="en-US"/>
          </a:p>
        </p:txBody>
      </p:sp>
      <p:sp>
        <p:nvSpPr>
          <p:cNvPr id="5" name="Up-Down Arrow 4"/>
          <p:cNvSpPr/>
          <p:nvPr/>
        </p:nvSpPr>
        <p:spPr>
          <a:xfrm>
            <a:off x="3619500" y="800100"/>
            <a:ext cx="1447800" cy="5410200"/>
          </a:xfrm>
          <a:prstGeom prst="up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be 5"/>
          <p:cNvSpPr/>
          <p:nvPr/>
        </p:nvSpPr>
        <p:spPr>
          <a:xfrm>
            <a:off x="2514600" y="2590800"/>
            <a:ext cx="3733800" cy="1371600"/>
          </a:xfrm>
          <a:prstGeom prst="cube">
            <a:avLst/>
          </a:prstGeom>
          <a:solidFill>
            <a:schemeClr val="bg1"/>
          </a:solid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Accelerating Voltage</a:t>
            </a:r>
            <a:endParaRPr lang="en-US" sz="2400" b="1" dirty="0">
              <a:solidFill>
                <a:schemeClr val="tx1"/>
              </a:solidFill>
            </a:endParaRPr>
          </a:p>
        </p:txBody>
      </p:sp>
      <p:sp>
        <p:nvSpPr>
          <p:cNvPr id="7" name="TextBox 6"/>
          <p:cNvSpPr txBox="1"/>
          <p:nvPr/>
        </p:nvSpPr>
        <p:spPr>
          <a:xfrm>
            <a:off x="4038600" y="338435"/>
            <a:ext cx="1028700" cy="461665"/>
          </a:xfrm>
          <a:prstGeom prst="rect">
            <a:avLst/>
          </a:prstGeom>
          <a:noFill/>
        </p:spPr>
        <p:txBody>
          <a:bodyPr wrap="square" rtlCol="0">
            <a:spAutoFit/>
          </a:bodyPr>
          <a:lstStyle/>
          <a:p>
            <a:r>
              <a:rPr lang="en-US" sz="2400" b="1" dirty="0" smtClean="0">
                <a:solidFill>
                  <a:srgbClr val="000000"/>
                </a:solidFill>
              </a:rPr>
              <a:t>High</a:t>
            </a:r>
            <a:endParaRPr lang="en-US" sz="2400" b="1" dirty="0">
              <a:solidFill>
                <a:srgbClr val="000000"/>
              </a:solidFill>
            </a:endParaRPr>
          </a:p>
        </p:txBody>
      </p:sp>
      <p:sp>
        <p:nvSpPr>
          <p:cNvPr id="8" name="TextBox 7"/>
          <p:cNvSpPr txBox="1"/>
          <p:nvPr/>
        </p:nvSpPr>
        <p:spPr>
          <a:xfrm>
            <a:off x="4038600" y="6210300"/>
            <a:ext cx="1028700" cy="461665"/>
          </a:xfrm>
          <a:prstGeom prst="rect">
            <a:avLst/>
          </a:prstGeom>
          <a:noFill/>
        </p:spPr>
        <p:txBody>
          <a:bodyPr wrap="square" rtlCol="0">
            <a:spAutoFit/>
          </a:bodyPr>
          <a:lstStyle/>
          <a:p>
            <a:r>
              <a:rPr lang="en-US" sz="2400" b="1" dirty="0" smtClean="0">
                <a:solidFill>
                  <a:srgbClr val="000000"/>
                </a:solidFill>
              </a:rPr>
              <a:t>Low</a:t>
            </a:r>
            <a:endParaRPr lang="en-US" sz="2400" b="1" dirty="0">
              <a:solidFill>
                <a:srgbClr val="000000"/>
              </a:solidFill>
            </a:endParaRPr>
          </a:p>
        </p:txBody>
      </p:sp>
      <p:sp>
        <p:nvSpPr>
          <p:cNvPr id="13" name="Rectangle 12"/>
          <p:cNvSpPr/>
          <p:nvPr/>
        </p:nvSpPr>
        <p:spPr>
          <a:xfrm>
            <a:off x="685800" y="1219200"/>
            <a:ext cx="2705100" cy="685800"/>
          </a:xfrm>
          <a:prstGeom prst="rect">
            <a:avLst/>
          </a:prstGeom>
          <a:no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00"/>
                </a:solidFill>
              </a:rPr>
              <a:t>High Resolution</a:t>
            </a:r>
            <a:endParaRPr lang="en-US" sz="2200" b="1" dirty="0">
              <a:solidFill>
                <a:srgbClr val="000000"/>
              </a:solidFill>
            </a:endParaRPr>
          </a:p>
        </p:txBody>
      </p:sp>
      <p:sp>
        <p:nvSpPr>
          <p:cNvPr id="14" name="Rectangle 13"/>
          <p:cNvSpPr/>
          <p:nvPr/>
        </p:nvSpPr>
        <p:spPr>
          <a:xfrm>
            <a:off x="5715000" y="4724400"/>
            <a:ext cx="2705100" cy="685800"/>
          </a:xfrm>
          <a:prstGeom prst="rect">
            <a:avLst/>
          </a:prstGeom>
          <a:no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00"/>
                </a:solidFill>
              </a:rPr>
              <a:t>Low Resolution</a:t>
            </a:r>
            <a:endParaRPr lang="en-US" sz="2200" b="1" dirty="0">
              <a:solidFill>
                <a:srgbClr val="000000"/>
              </a:solidFill>
            </a:endParaRPr>
          </a:p>
        </p:txBody>
      </p:sp>
      <p:sp>
        <p:nvSpPr>
          <p:cNvPr id="15" name="Rectangle 14"/>
          <p:cNvSpPr/>
          <p:nvPr/>
        </p:nvSpPr>
        <p:spPr>
          <a:xfrm>
            <a:off x="5867400" y="2667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Unclear surface structures</a:t>
            </a:r>
            <a:endParaRPr lang="en-US" b="1" dirty="0">
              <a:solidFill>
                <a:srgbClr val="000000"/>
              </a:solidFill>
            </a:endParaRPr>
          </a:p>
        </p:txBody>
      </p:sp>
      <p:sp>
        <p:nvSpPr>
          <p:cNvPr id="16" name="Rectangle 15"/>
          <p:cNvSpPr/>
          <p:nvPr/>
        </p:nvSpPr>
        <p:spPr>
          <a:xfrm>
            <a:off x="5867400" y="8001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edge effect</a:t>
            </a:r>
            <a:endParaRPr lang="en-US" b="1" dirty="0">
              <a:solidFill>
                <a:srgbClr val="000000"/>
              </a:solidFill>
            </a:endParaRPr>
          </a:p>
        </p:txBody>
      </p:sp>
      <p:sp>
        <p:nvSpPr>
          <p:cNvPr id="17" name="Rectangle 16"/>
          <p:cNvSpPr/>
          <p:nvPr/>
        </p:nvSpPr>
        <p:spPr>
          <a:xfrm>
            <a:off x="5867400" y="18669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beam damage</a:t>
            </a:r>
            <a:endParaRPr lang="en-US" b="1" dirty="0">
              <a:solidFill>
                <a:srgbClr val="000000"/>
              </a:solidFill>
            </a:endParaRPr>
          </a:p>
        </p:txBody>
      </p:sp>
      <p:sp>
        <p:nvSpPr>
          <p:cNvPr id="18" name="Rectangle 17"/>
          <p:cNvSpPr/>
          <p:nvPr/>
        </p:nvSpPr>
        <p:spPr>
          <a:xfrm>
            <a:off x="5867400" y="13335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charge-up</a:t>
            </a:r>
            <a:endParaRPr lang="en-US" b="1" dirty="0">
              <a:solidFill>
                <a:srgbClr val="000000"/>
              </a:solidFill>
            </a:endParaRPr>
          </a:p>
        </p:txBody>
      </p:sp>
      <p:sp>
        <p:nvSpPr>
          <p:cNvPr id="19" name="Rectangle 18"/>
          <p:cNvSpPr/>
          <p:nvPr/>
        </p:nvSpPr>
        <p:spPr>
          <a:xfrm>
            <a:off x="533400" y="42672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Clear surface structures</a:t>
            </a:r>
            <a:endParaRPr lang="en-US" b="1" dirty="0">
              <a:solidFill>
                <a:srgbClr val="000000"/>
              </a:solidFill>
            </a:endParaRPr>
          </a:p>
        </p:txBody>
      </p:sp>
      <p:sp>
        <p:nvSpPr>
          <p:cNvPr id="20" name="Rectangle 19"/>
          <p:cNvSpPr/>
          <p:nvPr/>
        </p:nvSpPr>
        <p:spPr>
          <a:xfrm>
            <a:off x="533400" y="48006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edge effect</a:t>
            </a:r>
            <a:endParaRPr lang="en-US" b="1" dirty="0">
              <a:solidFill>
                <a:srgbClr val="000000"/>
              </a:solidFill>
            </a:endParaRPr>
          </a:p>
        </p:txBody>
      </p:sp>
      <p:sp>
        <p:nvSpPr>
          <p:cNvPr id="21" name="Rectangle 20"/>
          <p:cNvSpPr/>
          <p:nvPr/>
        </p:nvSpPr>
        <p:spPr>
          <a:xfrm>
            <a:off x="533400" y="58674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beam damage</a:t>
            </a:r>
            <a:endParaRPr lang="en-US" b="1" dirty="0">
              <a:solidFill>
                <a:srgbClr val="000000"/>
              </a:solidFill>
            </a:endParaRPr>
          </a:p>
        </p:txBody>
      </p:sp>
      <p:sp>
        <p:nvSpPr>
          <p:cNvPr id="22" name="Rectangle 21"/>
          <p:cNvSpPr/>
          <p:nvPr/>
        </p:nvSpPr>
        <p:spPr>
          <a:xfrm>
            <a:off x="533400" y="53340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charge-up</a:t>
            </a:r>
            <a:endParaRPr lang="en-US" b="1"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274DAF-2225-7044-9488-E695DE385C18}" type="slidenum">
              <a:rPr lang="en-US" smtClean="0"/>
              <a:pPr/>
              <a:t>16</a:t>
            </a:fld>
            <a:endParaRPr lang="en-US"/>
          </a:p>
        </p:txBody>
      </p:sp>
      <p:sp>
        <p:nvSpPr>
          <p:cNvPr id="2" name="Title 1"/>
          <p:cNvSpPr>
            <a:spLocks noGrp="1"/>
          </p:cNvSpPr>
          <p:nvPr>
            <p:ph type="title"/>
          </p:nvPr>
        </p:nvSpPr>
        <p:spPr>
          <a:xfrm>
            <a:off x="228600" y="0"/>
            <a:ext cx="8229600" cy="1143000"/>
          </a:xfrm>
        </p:spPr>
        <p:txBody>
          <a:bodyPr/>
          <a:lstStyle/>
          <a:p>
            <a:r>
              <a:rPr lang="en-US" dirty="0" smtClean="0"/>
              <a:t>Charge-up</a:t>
            </a:r>
            <a:endParaRPr lang="en-US" dirty="0"/>
          </a:p>
        </p:txBody>
      </p:sp>
      <p:pic>
        <p:nvPicPr>
          <p:cNvPr id="6" name="Picture 5"/>
          <p:cNvPicPr>
            <a:picLocks noChangeAspect="1"/>
          </p:cNvPicPr>
          <p:nvPr/>
        </p:nvPicPr>
        <p:blipFill>
          <a:blip r:embed="rId3"/>
          <a:stretch>
            <a:fillRect/>
          </a:stretch>
        </p:blipFill>
        <p:spPr>
          <a:xfrm>
            <a:off x="228600" y="1108869"/>
            <a:ext cx="4548940" cy="4148931"/>
          </a:xfrm>
          <a:prstGeom prst="rect">
            <a:avLst/>
          </a:prstGeom>
        </p:spPr>
      </p:pic>
      <p:pic>
        <p:nvPicPr>
          <p:cNvPr id="7" name="Picture 6"/>
          <p:cNvPicPr>
            <a:picLocks noChangeAspect="1"/>
          </p:cNvPicPr>
          <p:nvPr/>
        </p:nvPicPr>
        <p:blipFill>
          <a:blip r:embed="rId4"/>
          <a:stretch>
            <a:fillRect/>
          </a:stretch>
        </p:blipFill>
        <p:spPr>
          <a:xfrm>
            <a:off x="3939440" y="1861344"/>
            <a:ext cx="5073592" cy="4546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274DAF-2225-7044-9488-E695DE385C18}" type="slidenum">
              <a:rPr lang="en-US" smtClean="0"/>
              <a:pPr/>
              <a:t>17</a:t>
            </a:fld>
            <a:endParaRPr lang="en-US"/>
          </a:p>
        </p:txBody>
      </p:sp>
      <p:sp>
        <p:nvSpPr>
          <p:cNvPr id="5" name="Up-Down Arrow 4"/>
          <p:cNvSpPr/>
          <p:nvPr/>
        </p:nvSpPr>
        <p:spPr>
          <a:xfrm>
            <a:off x="3619500" y="800100"/>
            <a:ext cx="1447800" cy="5410200"/>
          </a:xfrm>
          <a:prstGeom prst="up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be 5"/>
          <p:cNvSpPr/>
          <p:nvPr/>
        </p:nvSpPr>
        <p:spPr>
          <a:xfrm>
            <a:off x="2514600" y="2590800"/>
            <a:ext cx="3733800" cy="1371600"/>
          </a:xfrm>
          <a:prstGeom prst="cube">
            <a:avLst/>
          </a:prstGeom>
          <a:solidFill>
            <a:schemeClr val="bg1"/>
          </a:solid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Accelerating Voltage</a:t>
            </a:r>
            <a:endParaRPr lang="en-US" sz="2400" b="1" dirty="0">
              <a:solidFill>
                <a:schemeClr val="tx1"/>
              </a:solidFill>
            </a:endParaRPr>
          </a:p>
        </p:txBody>
      </p:sp>
      <p:sp>
        <p:nvSpPr>
          <p:cNvPr id="7" name="TextBox 6"/>
          <p:cNvSpPr txBox="1"/>
          <p:nvPr/>
        </p:nvSpPr>
        <p:spPr>
          <a:xfrm>
            <a:off x="4038600" y="338435"/>
            <a:ext cx="1028700" cy="461665"/>
          </a:xfrm>
          <a:prstGeom prst="rect">
            <a:avLst/>
          </a:prstGeom>
          <a:noFill/>
        </p:spPr>
        <p:txBody>
          <a:bodyPr wrap="square" rtlCol="0">
            <a:spAutoFit/>
          </a:bodyPr>
          <a:lstStyle/>
          <a:p>
            <a:r>
              <a:rPr lang="en-US" sz="2400" b="1" dirty="0" smtClean="0">
                <a:solidFill>
                  <a:srgbClr val="000000"/>
                </a:solidFill>
              </a:rPr>
              <a:t>High</a:t>
            </a:r>
            <a:endParaRPr lang="en-US" sz="2400" b="1" dirty="0">
              <a:solidFill>
                <a:srgbClr val="000000"/>
              </a:solidFill>
            </a:endParaRPr>
          </a:p>
        </p:txBody>
      </p:sp>
      <p:sp>
        <p:nvSpPr>
          <p:cNvPr id="8" name="TextBox 7"/>
          <p:cNvSpPr txBox="1"/>
          <p:nvPr/>
        </p:nvSpPr>
        <p:spPr>
          <a:xfrm>
            <a:off x="4038600" y="6210300"/>
            <a:ext cx="1028700" cy="461665"/>
          </a:xfrm>
          <a:prstGeom prst="rect">
            <a:avLst/>
          </a:prstGeom>
          <a:noFill/>
        </p:spPr>
        <p:txBody>
          <a:bodyPr wrap="square" rtlCol="0">
            <a:spAutoFit/>
          </a:bodyPr>
          <a:lstStyle/>
          <a:p>
            <a:r>
              <a:rPr lang="en-US" sz="2400" b="1" dirty="0" smtClean="0">
                <a:solidFill>
                  <a:srgbClr val="000000"/>
                </a:solidFill>
              </a:rPr>
              <a:t>Low</a:t>
            </a:r>
            <a:endParaRPr lang="en-US" sz="2400" b="1" dirty="0">
              <a:solidFill>
                <a:srgbClr val="000000"/>
              </a:solidFill>
            </a:endParaRPr>
          </a:p>
        </p:txBody>
      </p:sp>
      <p:sp>
        <p:nvSpPr>
          <p:cNvPr id="13" name="Rectangle 12"/>
          <p:cNvSpPr/>
          <p:nvPr/>
        </p:nvSpPr>
        <p:spPr>
          <a:xfrm>
            <a:off x="685800" y="1219200"/>
            <a:ext cx="2705100" cy="685800"/>
          </a:xfrm>
          <a:prstGeom prst="rect">
            <a:avLst/>
          </a:prstGeom>
          <a:no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00"/>
                </a:solidFill>
              </a:rPr>
              <a:t>High Resolution</a:t>
            </a:r>
            <a:endParaRPr lang="en-US" sz="2200" b="1" dirty="0">
              <a:solidFill>
                <a:srgbClr val="000000"/>
              </a:solidFill>
            </a:endParaRPr>
          </a:p>
        </p:txBody>
      </p:sp>
      <p:sp>
        <p:nvSpPr>
          <p:cNvPr id="14" name="Rectangle 13"/>
          <p:cNvSpPr/>
          <p:nvPr/>
        </p:nvSpPr>
        <p:spPr>
          <a:xfrm>
            <a:off x="5715000" y="4724400"/>
            <a:ext cx="2705100" cy="685800"/>
          </a:xfrm>
          <a:prstGeom prst="rect">
            <a:avLst/>
          </a:prstGeom>
          <a:no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rgbClr val="000000"/>
                </a:solidFill>
              </a:rPr>
              <a:t>Low Resolution</a:t>
            </a:r>
            <a:endParaRPr lang="en-US" sz="2200" b="1" dirty="0">
              <a:solidFill>
                <a:srgbClr val="000000"/>
              </a:solidFill>
            </a:endParaRPr>
          </a:p>
        </p:txBody>
      </p:sp>
      <p:sp>
        <p:nvSpPr>
          <p:cNvPr id="15" name="Rectangle 14"/>
          <p:cNvSpPr/>
          <p:nvPr/>
        </p:nvSpPr>
        <p:spPr>
          <a:xfrm>
            <a:off x="5867400" y="2667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Unclear surface structures</a:t>
            </a:r>
            <a:endParaRPr lang="en-US" b="1" dirty="0">
              <a:solidFill>
                <a:srgbClr val="000000"/>
              </a:solidFill>
            </a:endParaRPr>
          </a:p>
        </p:txBody>
      </p:sp>
      <p:sp>
        <p:nvSpPr>
          <p:cNvPr id="16" name="Rectangle 15"/>
          <p:cNvSpPr/>
          <p:nvPr/>
        </p:nvSpPr>
        <p:spPr>
          <a:xfrm>
            <a:off x="5867400" y="8001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edge effect</a:t>
            </a:r>
            <a:endParaRPr lang="en-US" b="1" dirty="0">
              <a:solidFill>
                <a:srgbClr val="000000"/>
              </a:solidFill>
            </a:endParaRPr>
          </a:p>
        </p:txBody>
      </p:sp>
      <p:sp>
        <p:nvSpPr>
          <p:cNvPr id="17" name="Rectangle 16"/>
          <p:cNvSpPr/>
          <p:nvPr/>
        </p:nvSpPr>
        <p:spPr>
          <a:xfrm>
            <a:off x="5867400" y="18669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beam damage</a:t>
            </a:r>
            <a:endParaRPr lang="en-US" b="1" dirty="0">
              <a:solidFill>
                <a:srgbClr val="000000"/>
              </a:solidFill>
            </a:endParaRPr>
          </a:p>
        </p:txBody>
      </p:sp>
      <p:sp>
        <p:nvSpPr>
          <p:cNvPr id="18" name="Rectangle 17"/>
          <p:cNvSpPr/>
          <p:nvPr/>
        </p:nvSpPr>
        <p:spPr>
          <a:xfrm>
            <a:off x="5867400" y="13335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More charge-up</a:t>
            </a:r>
            <a:endParaRPr lang="en-US" b="1" dirty="0">
              <a:solidFill>
                <a:srgbClr val="000000"/>
              </a:solidFill>
            </a:endParaRPr>
          </a:p>
        </p:txBody>
      </p:sp>
      <p:sp>
        <p:nvSpPr>
          <p:cNvPr id="19" name="Rectangle 18"/>
          <p:cNvSpPr/>
          <p:nvPr/>
        </p:nvSpPr>
        <p:spPr>
          <a:xfrm>
            <a:off x="533400" y="42672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Clear surface structures</a:t>
            </a:r>
            <a:endParaRPr lang="en-US" b="1" dirty="0">
              <a:solidFill>
                <a:srgbClr val="000000"/>
              </a:solidFill>
            </a:endParaRPr>
          </a:p>
        </p:txBody>
      </p:sp>
      <p:sp>
        <p:nvSpPr>
          <p:cNvPr id="20" name="Rectangle 19"/>
          <p:cNvSpPr/>
          <p:nvPr/>
        </p:nvSpPr>
        <p:spPr>
          <a:xfrm>
            <a:off x="533400" y="48006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edge effect</a:t>
            </a:r>
            <a:endParaRPr lang="en-US" b="1" dirty="0">
              <a:solidFill>
                <a:srgbClr val="000000"/>
              </a:solidFill>
            </a:endParaRPr>
          </a:p>
        </p:txBody>
      </p:sp>
      <p:sp>
        <p:nvSpPr>
          <p:cNvPr id="21" name="Rectangle 20"/>
          <p:cNvSpPr/>
          <p:nvPr/>
        </p:nvSpPr>
        <p:spPr>
          <a:xfrm>
            <a:off x="533400" y="5867400"/>
            <a:ext cx="2779872" cy="419100"/>
          </a:xfrm>
          <a:prstGeom prst="rect">
            <a:avLst/>
          </a:prstGeom>
          <a:solidFill>
            <a:srgbClr val="FFFF00"/>
          </a:solid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beam damage</a:t>
            </a:r>
            <a:endParaRPr lang="en-US" b="1" dirty="0">
              <a:solidFill>
                <a:srgbClr val="000000"/>
              </a:solidFill>
            </a:endParaRPr>
          </a:p>
        </p:txBody>
      </p:sp>
      <p:sp>
        <p:nvSpPr>
          <p:cNvPr id="22" name="Rectangle 21"/>
          <p:cNvSpPr/>
          <p:nvPr/>
        </p:nvSpPr>
        <p:spPr>
          <a:xfrm>
            <a:off x="533400" y="5334000"/>
            <a:ext cx="2779872" cy="419100"/>
          </a:xfrm>
          <a:prstGeom prst="rect">
            <a:avLst/>
          </a:prstGeom>
          <a:noFill/>
          <a:ln w="508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Less charge-up</a:t>
            </a:r>
            <a:endParaRPr lang="en-US" b="1"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274DAF-2225-7044-9488-E695DE385C18}" type="slidenum">
              <a:rPr lang="en-US" smtClean="0"/>
              <a:pPr/>
              <a:t>18</a:t>
            </a:fld>
            <a:endParaRPr lang="en-US"/>
          </a:p>
        </p:txBody>
      </p:sp>
      <p:sp>
        <p:nvSpPr>
          <p:cNvPr id="4" name="Title 3"/>
          <p:cNvSpPr>
            <a:spLocks noGrp="1"/>
          </p:cNvSpPr>
          <p:nvPr>
            <p:ph type="title"/>
          </p:nvPr>
        </p:nvSpPr>
        <p:spPr/>
        <p:txBody>
          <a:bodyPr/>
          <a:lstStyle/>
          <a:p>
            <a:r>
              <a:rPr lang="en-US" dirty="0" smtClean="0"/>
              <a:t>Beam Damage</a:t>
            </a:r>
            <a:endParaRPr lang="en-US" dirty="0"/>
          </a:p>
        </p:txBody>
      </p:sp>
      <p:pic>
        <p:nvPicPr>
          <p:cNvPr id="5" name="Picture 4"/>
          <p:cNvPicPr>
            <a:picLocks noChangeAspect="1"/>
          </p:cNvPicPr>
          <p:nvPr/>
        </p:nvPicPr>
        <p:blipFill>
          <a:blip r:embed="rId2"/>
          <a:stretch>
            <a:fillRect/>
          </a:stretch>
        </p:blipFill>
        <p:spPr>
          <a:xfrm>
            <a:off x="0" y="1417638"/>
            <a:ext cx="6134100" cy="4521200"/>
          </a:xfrm>
          <a:prstGeom prst="rect">
            <a:avLst/>
          </a:prstGeom>
        </p:spPr>
      </p:pic>
      <p:pic>
        <p:nvPicPr>
          <p:cNvPr id="6" name="Picture 5"/>
          <p:cNvPicPr>
            <a:picLocks noChangeAspect="1"/>
          </p:cNvPicPr>
          <p:nvPr/>
        </p:nvPicPr>
        <p:blipFill>
          <a:blip r:embed="rId3"/>
          <a:stretch>
            <a:fillRect/>
          </a:stretch>
        </p:blipFill>
        <p:spPr>
          <a:xfrm>
            <a:off x="3952228" y="2231232"/>
            <a:ext cx="4995843" cy="37076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274DAF-2225-7044-9488-E695DE385C18}" type="slidenum">
              <a:rPr lang="en-US" smtClean="0"/>
              <a:pPr/>
              <a:t>19</a:t>
            </a:fld>
            <a:endParaRPr lang="en-US"/>
          </a:p>
        </p:txBody>
      </p:sp>
      <p:pic>
        <p:nvPicPr>
          <p:cNvPr id="6" name="Picture 5"/>
          <p:cNvPicPr>
            <a:picLocks noChangeAspect="1"/>
          </p:cNvPicPr>
          <p:nvPr/>
        </p:nvPicPr>
        <p:blipFill>
          <a:blip r:embed="rId2"/>
          <a:srcRect t="44036" r="9656"/>
          <a:stretch>
            <a:fillRect/>
          </a:stretch>
        </p:blipFill>
        <p:spPr>
          <a:xfrm>
            <a:off x="356101" y="838200"/>
            <a:ext cx="8787899" cy="1447800"/>
          </a:xfrm>
          <a:prstGeom prst="rect">
            <a:avLst/>
          </a:prstGeom>
        </p:spPr>
      </p:pic>
      <p:pic>
        <p:nvPicPr>
          <p:cNvPr id="7" name="Picture 6"/>
          <p:cNvPicPr>
            <a:picLocks noChangeAspect="1"/>
          </p:cNvPicPr>
          <p:nvPr/>
        </p:nvPicPr>
        <p:blipFill>
          <a:blip r:embed="rId3"/>
          <a:stretch>
            <a:fillRect/>
          </a:stretch>
        </p:blipFill>
        <p:spPr>
          <a:xfrm>
            <a:off x="3187700" y="228600"/>
            <a:ext cx="5956300" cy="448447"/>
          </a:xfrm>
          <a:prstGeom prst="rect">
            <a:avLst/>
          </a:prstGeom>
        </p:spPr>
      </p:pic>
      <p:pic>
        <p:nvPicPr>
          <p:cNvPr id="11" name="Picture 10"/>
          <p:cNvPicPr>
            <a:picLocks noChangeAspect="1"/>
          </p:cNvPicPr>
          <p:nvPr/>
        </p:nvPicPr>
        <p:blipFill>
          <a:blip r:embed="rId4"/>
          <a:stretch>
            <a:fillRect/>
          </a:stretch>
        </p:blipFill>
        <p:spPr>
          <a:xfrm>
            <a:off x="0" y="2590800"/>
            <a:ext cx="4135902" cy="2743200"/>
          </a:xfrm>
          <a:prstGeom prst="rect">
            <a:avLst/>
          </a:prstGeom>
        </p:spPr>
      </p:pic>
      <p:pic>
        <p:nvPicPr>
          <p:cNvPr id="12" name="Picture 11"/>
          <p:cNvPicPr>
            <a:picLocks noChangeAspect="1"/>
          </p:cNvPicPr>
          <p:nvPr/>
        </p:nvPicPr>
        <p:blipFill>
          <a:blip r:embed="rId5"/>
          <a:stretch>
            <a:fillRect/>
          </a:stretch>
        </p:blipFill>
        <p:spPr>
          <a:xfrm>
            <a:off x="5101604" y="2623303"/>
            <a:ext cx="4042396" cy="2678193"/>
          </a:xfrm>
          <a:prstGeom prst="rect">
            <a:avLst/>
          </a:prstGeom>
        </p:spPr>
      </p:pic>
      <p:pic>
        <p:nvPicPr>
          <p:cNvPr id="13" name="Picture 12"/>
          <p:cNvPicPr>
            <a:picLocks noChangeAspect="1"/>
          </p:cNvPicPr>
          <p:nvPr/>
        </p:nvPicPr>
        <p:blipFill>
          <a:blip r:embed="rId6"/>
          <a:stretch>
            <a:fillRect/>
          </a:stretch>
        </p:blipFill>
        <p:spPr>
          <a:xfrm>
            <a:off x="2521372" y="4197350"/>
            <a:ext cx="4011568" cy="2660650"/>
          </a:xfrm>
          <a:prstGeom prst="rect">
            <a:avLst/>
          </a:prstGeom>
        </p:spPr>
      </p:pic>
      <p:sp>
        <p:nvSpPr>
          <p:cNvPr id="8" name="TextBox 7"/>
          <p:cNvSpPr txBox="1"/>
          <p:nvPr/>
        </p:nvSpPr>
        <p:spPr>
          <a:xfrm>
            <a:off x="235372" y="5334000"/>
            <a:ext cx="2286000" cy="369332"/>
          </a:xfrm>
          <a:prstGeom prst="rect">
            <a:avLst/>
          </a:prstGeom>
          <a:noFill/>
        </p:spPr>
        <p:txBody>
          <a:bodyPr wrap="square" rtlCol="0">
            <a:spAutoFit/>
          </a:bodyPr>
          <a:lstStyle/>
          <a:p>
            <a:r>
              <a:rPr lang="en-US" dirty="0" smtClean="0"/>
              <a:t>5 kV, 50000x</a:t>
            </a:r>
            <a:endParaRPr lang="en-US" dirty="0"/>
          </a:p>
        </p:txBody>
      </p:sp>
      <p:sp>
        <p:nvSpPr>
          <p:cNvPr id="9" name="TextBox 8"/>
          <p:cNvSpPr txBox="1"/>
          <p:nvPr/>
        </p:nvSpPr>
        <p:spPr>
          <a:xfrm>
            <a:off x="6727032" y="5334000"/>
            <a:ext cx="2286000" cy="369332"/>
          </a:xfrm>
          <a:prstGeom prst="rect">
            <a:avLst/>
          </a:prstGeom>
          <a:noFill/>
        </p:spPr>
        <p:txBody>
          <a:bodyPr wrap="square" rtlCol="0">
            <a:spAutoFit/>
          </a:bodyPr>
          <a:lstStyle/>
          <a:p>
            <a:r>
              <a:rPr lang="en-US" dirty="0" smtClean="0"/>
              <a:t>2 kV, 50000x</a:t>
            </a:r>
            <a:endParaRPr lang="en-US" dirty="0"/>
          </a:p>
        </p:txBody>
      </p:sp>
      <p:sp>
        <p:nvSpPr>
          <p:cNvPr id="10" name="TextBox 9"/>
          <p:cNvSpPr txBox="1"/>
          <p:nvPr/>
        </p:nvSpPr>
        <p:spPr>
          <a:xfrm>
            <a:off x="6532940" y="6403737"/>
            <a:ext cx="2286000" cy="369332"/>
          </a:xfrm>
          <a:prstGeom prst="rect">
            <a:avLst/>
          </a:prstGeom>
          <a:noFill/>
        </p:spPr>
        <p:txBody>
          <a:bodyPr wrap="square" rtlCol="0">
            <a:spAutoFit/>
          </a:bodyPr>
          <a:lstStyle/>
          <a:p>
            <a:r>
              <a:rPr lang="en-US" dirty="0" smtClean="0"/>
              <a:t>300 V, 50000x</a:t>
            </a:r>
            <a:endParaRPr lang="en-US" dirty="0"/>
          </a:p>
        </p:txBody>
      </p:sp>
      <p:sp>
        <p:nvSpPr>
          <p:cNvPr id="14" name="TextBox 13"/>
          <p:cNvSpPr txBox="1"/>
          <p:nvPr/>
        </p:nvSpPr>
        <p:spPr>
          <a:xfrm>
            <a:off x="235372" y="4964668"/>
            <a:ext cx="1244099" cy="307777"/>
          </a:xfrm>
          <a:prstGeom prst="rect">
            <a:avLst/>
          </a:prstGeom>
          <a:noFill/>
        </p:spPr>
        <p:txBody>
          <a:bodyPr wrap="square" rtlCol="0">
            <a:spAutoFit/>
          </a:bodyPr>
          <a:lstStyle/>
          <a:p>
            <a:r>
              <a:rPr lang="en-US" sz="1400" dirty="0" smtClean="0">
                <a:solidFill>
                  <a:schemeClr val="bg1"/>
                </a:solidFill>
              </a:rPr>
              <a:t>200nm</a:t>
            </a:r>
            <a:endParaRPr lang="en-US" sz="1400" dirty="0">
              <a:solidFill>
                <a:schemeClr val="bg1"/>
              </a:solidFill>
            </a:endParaRPr>
          </a:p>
        </p:txBody>
      </p:sp>
      <p:sp>
        <p:nvSpPr>
          <p:cNvPr id="15" name="TextBox 14"/>
          <p:cNvSpPr txBox="1"/>
          <p:nvPr/>
        </p:nvSpPr>
        <p:spPr>
          <a:xfrm>
            <a:off x="2891803" y="6550223"/>
            <a:ext cx="1244099" cy="307777"/>
          </a:xfrm>
          <a:prstGeom prst="rect">
            <a:avLst/>
          </a:prstGeom>
          <a:noFill/>
        </p:spPr>
        <p:txBody>
          <a:bodyPr wrap="square" rtlCol="0">
            <a:spAutoFit/>
          </a:bodyPr>
          <a:lstStyle/>
          <a:p>
            <a:r>
              <a:rPr lang="en-US" sz="1400" dirty="0" smtClean="0">
                <a:solidFill>
                  <a:schemeClr val="bg1"/>
                </a:solidFill>
              </a:rPr>
              <a:t>200nm</a:t>
            </a:r>
            <a:endParaRPr lang="en-US" sz="1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 y="1570727"/>
            <a:ext cx="4649367" cy="4092388"/>
          </a:xfrm>
        </p:spPr>
        <p:txBody>
          <a:bodyPr>
            <a:normAutofit/>
          </a:bodyPr>
          <a:lstStyle/>
          <a:p>
            <a:r>
              <a:rPr lang="en-US" sz="2400" dirty="0" smtClean="0"/>
              <a:t>Voltage difference between the filament (cathode) and the anode</a:t>
            </a:r>
          </a:p>
          <a:p>
            <a:pPr>
              <a:buNone/>
            </a:pPr>
            <a:endParaRPr lang="en-US" sz="2400" dirty="0" smtClean="0"/>
          </a:p>
          <a:p>
            <a:pPr lvl="1" algn="just"/>
            <a:r>
              <a:rPr lang="en-US" sz="2200" dirty="0" smtClean="0"/>
              <a:t>Accelerates the electron beam towards the anode. </a:t>
            </a:r>
            <a:endParaRPr lang="en-US" sz="2200" dirty="0"/>
          </a:p>
        </p:txBody>
      </p:sp>
      <p:sp>
        <p:nvSpPr>
          <p:cNvPr id="5" name="Slide Number Placeholder 4"/>
          <p:cNvSpPr>
            <a:spLocks noGrp="1"/>
          </p:cNvSpPr>
          <p:nvPr>
            <p:ph type="sldNum" sz="quarter" idx="12"/>
          </p:nvPr>
        </p:nvSpPr>
        <p:spPr/>
        <p:txBody>
          <a:bodyPr/>
          <a:lstStyle/>
          <a:p>
            <a:fld id="{2D274DAF-2225-7044-9488-E695DE385C18}" type="slidenum">
              <a:rPr lang="en-US" smtClean="0"/>
              <a:pPr/>
              <a:t>2</a:t>
            </a:fld>
            <a:endParaRPr lang="en-US"/>
          </a:p>
        </p:txBody>
      </p:sp>
      <p:sp>
        <p:nvSpPr>
          <p:cNvPr id="2" name="Title 1"/>
          <p:cNvSpPr>
            <a:spLocks noGrp="1"/>
          </p:cNvSpPr>
          <p:nvPr>
            <p:ph type="title"/>
          </p:nvPr>
        </p:nvSpPr>
        <p:spPr>
          <a:xfrm>
            <a:off x="303633" y="274638"/>
            <a:ext cx="8229600" cy="1143000"/>
          </a:xfrm>
        </p:spPr>
        <p:txBody>
          <a:bodyPr>
            <a:normAutofit/>
          </a:bodyPr>
          <a:lstStyle/>
          <a:p>
            <a:r>
              <a:rPr lang="en-US" sz="3600" dirty="0" smtClean="0"/>
              <a:t>Accelerating Voltage</a:t>
            </a:r>
            <a:endParaRPr lang="en-US" sz="3600" dirty="0"/>
          </a:p>
        </p:txBody>
      </p:sp>
      <p:pic>
        <p:nvPicPr>
          <p:cNvPr id="6" name="Picture 5" descr="sem5.gif"/>
          <p:cNvPicPr>
            <a:picLocks noChangeAspect="1"/>
          </p:cNvPicPr>
          <p:nvPr/>
        </p:nvPicPr>
        <p:blipFill>
          <a:blip r:embed="rId3"/>
          <a:stretch>
            <a:fillRect/>
          </a:stretch>
        </p:blipFill>
        <p:spPr>
          <a:xfrm>
            <a:off x="4693701" y="1570727"/>
            <a:ext cx="4191228" cy="29423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09800"/>
            <a:ext cx="4191000" cy="1143000"/>
          </a:xfrm>
        </p:spPr>
        <p:txBody>
          <a:bodyPr>
            <a:normAutofit/>
          </a:bodyPr>
          <a:lstStyle/>
          <a:p>
            <a:r>
              <a:rPr lang="en-US" dirty="0" smtClean="0"/>
              <a:t>--The End--</a:t>
            </a:r>
            <a:endParaRPr lang="en-US" dirty="0"/>
          </a:p>
        </p:txBody>
      </p:sp>
      <p:sp>
        <p:nvSpPr>
          <p:cNvPr id="4" name="Slide Number Placeholder 3"/>
          <p:cNvSpPr>
            <a:spLocks noGrp="1"/>
          </p:cNvSpPr>
          <p:nvPr>
            <p:ph type="sldNum" sz="quarter" idx="12"/>
          </p:nvPr>
        </p:nvSpPr>
        <p:spPr/>
        <p:txBody>
          <a:bodyPr/>
          <a:lstStyle/>
          <a:p>
            <a:fld id="{2D274DAF-2225-7044-9488-E695DE385C18}" type="slidenum">
              <a:rPr lang="en-US" smtClean="0"/>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81328"/>
            <a:ext cx="8555832" cy="4525963"/>
          </a:xfrm>
        </p:spPr>
        <p:txBody>
          <a:bodyPr/>
          <a:lstStyle/>
          <a:p>
            <a:r>
              <a:rPr lang="en-US" dirty="0" smtClean="0"/>
              <a:t>The minimum distance that can be separated as two distinguishable points in the SEM image.</a:t>
            </a:r>
          </a:p>
        </p:txBody>
      </p:sp>
      <p:sp>
        <p:nvSpPr>
          <p:cNvPr id="2" name="Slide Number Placeholder 1"/>
          <p:cNvSpPr>
            <a:spLocks noGrp="1"/>
          </p:cNvSpPr>
          <p:nvPr>
            <p:ph type="sldNum" sz="quarter" idx="12"/>
          </p:nvPr>
        </p:nvSpPr>
        <p:spPr/>
        <p:txBody>
          <a:bodyPr/>
          <a:lstStyle/>
          <a:p>
            <a:fld id="{2D274DAF-2225-7044-9488-E695DE385C18}" type="slidenum">
              <a:rPr lang="en-US" smtClean="0"/>
              <a:pPr/>
              <a:t>3</a:t>
            </a:fld>
            <a:endParaRPr lang="en-US"/>
          </a:p>
        </p:txBody>
      </p:sp>
      <p:sp>
        <p:nvSpPr>
          <p:cNvPr id="7" name="Title 6"/>
          <p:cNvSpPr>
            <a:spLocks noGrp="1"/>
          </p:cNvSpPr>
          <p:nvPr>
            <p:ph type="title"/>
          </p:nvPr>
        </p:nvSpPr>
        <p:spPr/>
        <p:txBody>
          <a:bodyPr/>
          <a:lstStyle/>
          <a:p>
            <a:r>
              <a:rPr lang="en-US" dirty="0" smtClean="0"/>
              <a:t>Resolution</a:t>
            </a:r>
            <a:endParaRPr lang="en-US" dirty="0"/>
          </a:p>
        </p:txBody>
      </p:sp>
      <p:pic>
        <p:nvPicPr>
          <p:cNvPr id="9" name="Picture 8" descr="620.jpg"/>
          <p:cNvPicPr>
            <a:picLocks noChangeAspect="1"/>
          </p:cNvPicPr>
          <p:nvPr/>
        </p:nvPicPr>
        <p:blipFill>
          <a:blip r:embed="rId3"/>
          <a:stretch>
            <a:fillRect/>
          </a:stretch>
        </p:blipFill>
        <p:spPr>
          <a:xfrm>
            <a:off x="2209800" y="2546350"/>
            <a:ext cx="4307502" cy="3460941"/>
          </a:xfrm>
          <a:prstGeom prst="rect">
            <a:avLst/>
          </a:prstGeom>
        </p:spPr>
      </p:pic>
      <p:sp>
        <p:nvSpPr>
          <p:cNvPr id="10" name="TextBox 9"/>
          <p:cNvSpPr txBox="1"/>
          <p:nvPr/>
        </p:nvSpPr>
        <p:spPr>
          <a:xfrm>
            <a:off x="2209800" y="6007291"/>
            <a:ext cx="4307502" cy="646331"/>
          </a:xfrm>
          <a:prstGeom prst="rect">
            <a:avLst/>
          </a:prstGeom>
          <a:solidFill>
            <a:schemeClr val="bg1"/>
          </a:solidFill>
        </p:spPr>
        <p:txBody>
          <a:bodyPr wrap="square" rtlCol="0">
            <a:spAutoFit/>
          </a:bodyPr>
          <a:lstStyle/>
          <a:p>
            <a:pPr algn="ctr"/>
            <a:r>
              <a:rPr lang="en-US" b="1" dirty="0" smtClean="0"/>
              <a:t>SEM Resolution Test Medium  </a:t>
            </a:r>
          </a:p>
          <a:p>
            <a:pPr algn="ctr"/>
            <a:r>
              <a:rPr lang="en-US" b="1" dirty="0" smtClean="0"/>
              <a:t>(Al-W Dendrites)</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274DAF-2225-7044-9488-E695DE385C18}" type="slidenum">
              <a:rPr lang="en-US" smtClean="0"/>
              <a:pPr/>
              <a:t>4</a:t>
            </a:fld>
            <a:endParaRPr lang="en-US"/>
          </a:p>
        </p:txBody>
      </p:sp>
      <p:sp>
        <p:nvSpPr>
          <p:cNvPr id="4" name="Title 3"/>
          <p:cNvSpPr>
            <a:spLocks noGrp="1"/>
          </p:cNvSpPr>
          <p:nvPr>
            <p:ph type="title"/>
          </p:nvPr>
        </p:nvSpPr>
        <p:spPr>
          <a:xfrm>
            <a:off x="14814" y="381000"/>
            <a:ext cx="8998218" cy="1143000"/>
          </a:xfrm>
        </p:spPr>
        <p:txBody>
          <a:bodyPr>
            <a:normAutofit fontScale="90000"/>
          </a:bodyPr>
          <a:lstStyle/>
          <a:p>
            <a:r>
              <a:rPr lang="en-US" dirty="0" smtClean="0"/>
              <a:t>Relationship </a:t>
            </a:r>
            <a:r>
              <a:rPr lang="en-US" dirty="0" smtClean="0"/>
              <a:t>between the Accelerating Voltage and the Resolution</a:t>
            </a:r>
            <a:endParaRPr lang="en-US" dirty="0"/>
          </a:p>
        </p:txBody>
      </p:sp>
      <p:grpSp>
        <p:nvGrpSpPr>
          <p:cNvPr id="23" name="Group 22"/>
          <p:cNvGrpSpPr/>
          <p:nvPr/>
        </p:nvGrpSpPr>
        <p:grpSpPr>
          <a:xfrm>
            <a:off x="14815" y="1699194"/>
            <a:ext cx="4800598" cy="4036848"/>
            <a:chOff x="4001054" y="1488196"/>
            <a:chExt cx="5148468" cy="3653935"/>
          </a:xfrm>
        </p:grpSpPr>
        <p:cxnSp>
          <p:nvCxnSpPr>
            <p:cNvPr id="7" name="Straight Arrow Connector 6"/>
            <p:cNvCxnSpPr/>
            <p:nvPr/>
          </p:nvCxnSpPr>
          <p:spPr>
            <a:xfrm rot="16200000" flipV="1">
              <a:off x="3866677" y="2803121"/>
              <a:ext cx="2666291" cy="364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181600" y="4152900"/>
              <a:ext cx="35052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Freeform 12"/>
            <p:cNvSpPr/>
            <p:nvPr/>
          </p:nvSpPr>
          <p:spPr>
            <a:xfrm>
              <a:off x="5181600" y="2667000"/>
              <a:ext cx="3200400" cy="805457"/>
            </a:xfrm>
            <a:custGeom>
              <a:avLst/>
              <a:gdLst>
                <a:gd name="connsiteX0" fmla="*/ 0 w 3051227"/>
                <a:gd name="connsiteY0" fmla="*/ 0 h 805457"/>
                <a:gd name="connsiteX1" fmla="*/ 851865 w 3051227"/>
                <a:gd name="connsiteY1" fmla="*/ 557624 h 805457"/>
                <a:gd name="connsiteX2" fmla="*/ 3051227 w 3051227"/>
                <a:gd name="connsiteY2" fmla="*/ 805457 h 805457"/>
                <a:gd name="connsiteX3" fmla="*/ 3051227 w 3051227"/>
                <a:gd name="connsiteY3" fmla="*/ 805457 h 805457"/>
              </a:gdLst>
              <a:ahLst/>
              <a:cxnLst>
                <a:cxn ang="0">
                  <a:pos x="connsiteX0" y="connsiteY0"/>
                </a:cxn>
                <a:cxn ang="0">
                  <a:pos x="connsiteX1" y="connsiteY1"/>
                </a:cxn>
                <a:cxn ang="0">
                  <a:pos x="connsiteX2" y="connsiteY2"/>
                </a:cxn>
                <a:cxn ang="0">
                  <a:pos x="connsiteX3" y="connsiteY3"/>
                </a:cxn>
              </a:cxnLst>
              <a:rect l="l" t="t" r="r" b="b"/>
              <a:pathLst>
                <a:path w="3051227" h="805457">
                  <a:moveTo>
                    <a:pt x="0" y="0"/>
                  </a:moveTo>
                  <a:cubicBezTo>
                    <a:pt x="171663" y="211690"/>
                    <a:pt x="343327" y="423381"/>
                    <a:pt x="851865" y="557624"/>
                  </a:cubicBezTo>
                  <a:cubicBezTo>
                    <a:pt x="1360403" y="691867"/>
                    <a:pt x="3051227" y="805457"/>
                    <a:pt x="3051227" y="805457"/>
                  </a:cubicBezTo>
                  <a:lnTo>
                    <a:pt x="3051227" y="805457"/>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rot="16200000">
              <a:off x="3772995" y="2266445"/>
              <a:ext cx="1221925" cy="765807"/>
            </a:xfrm>
            <a:prstGeom prst="rect">
              <a:avLst/>
            </a:prstGeom>
            <a:noFill/>
          </p:spPr>
          <p:txBody>
            <a:bodyPr wrap="square" rtlCol="0">
              <a:spAutoFit/>
            </a:bodyPr>
            <a:lstStyle/>
            <a:p>
              <a:pPr algn="ctr"/>
              <a:r>
                <a:rPr lang="en-US" b="1" dirty="0" smtClean="0"/>
                <a:t>Resolution (nm)</a:t>
              </a:r>
              <a:endParaRPr lang="en-US" b="1" dirty="0"/>
            </a:p>
          </p:txBody>
        </p:sp>
        <p:sp>
          <p:nvSpPr>
            <p:cNvPr id="15" name="TextBox 14"/>
            <p:cNvSpPr txBox="1"/>
            <p:nvPr/>
          </p:nvSpPr>
          <p:spPr>
            <a:xfrm>
              <a:off x="7239000" y="4495800"/>
              <a:ext cx="1828800" cy="646331"/>
            </a:xfrm>
            <a:prstGeom prst="rect">
              <a:avLst/>
            </a:prstGeom>
            <a:noFill/>
          </p:spPr>
          <p:txBody>
            <a:bodyPr wrap="square" rtlCol="0">
              <a:spAutoFit/>
            </a:bodyPr>
            <a:lstStyle/>
            <a:p>
              <a:r>
                <a:rPr lang="en-US" b="1" dirty="0" smtClean="0"/>
                <a:t>Accelerating Voltage (kV)</a:t>
              </a:r>
              <a:endParaRPr lang="en-US" b="1" dirty="0"/>
            </a:p>
          </p:txBody>
        </p:sp>
        <p:sp>
          <p:nvSpPr>
            <p:cNvPr id="16" name="TextBox 15"/>
            <p:cNvSpPr txBox="1"/>
            <p:nvPr/>
          </p:nvSpPr>
          <p:spPr>
            <a:xfrm>
              <a:off x="4876800" y="4154488"/>
              <a:ext cx="4272722" cy="334299"/>
            </a:xfrm>
            <a:prstGeom prst="rect">
              <a:avLst/>
            </a:prstGeom>
            <a:noFill/>
          </p:spPr>
          <p:txBody>
            <a:bodyPr wrap="square" rtlCol="0">
              <a:spAutoFit/>
            </a:bodyPr>
            <a:lstStyle/>
            <a:p>
              <a:r>
                <a:rPr lang="en-US" dirty="0" smtClean="0"/>
                <a:t>  1                                          15</a:t>
              </a:r>
              <a:endParaRPr lang="en-US" dirty="0"/>
            </a:p>
          </p:txBody>
        </p:sp>
        <p:cxnSp>
          <p:nvCxnSpPr>
            <p:cNvPr id="18" name="Straight Connector 17"/>
            <p:cNvCxnSpPr/>
            <p:nvPr/>
          </p:nvCxnSpPr>
          <p:spPr>
            <a:xfrm>
              <a:off x="5181600" y="3429000"/>
              <a:ext cx="3505200" cy="22030"/>
            </a:xfrm>
            <a:prstGeom prst="line">
              <a:avLst/>
            </a:prstGeom>
            <a:ln w="25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144831" y="2667000"/>
              <a:ext cx="3509339" cy="8680"/>
            </a:xfrm>
            <a:prstGeom prst="line">
              <a:avLst/>
            </a:prstGeom>
            <a:ln w="25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800600" y="2209800"/>
              <a:ext cx="319466" cy="1477328"/>
            </a:xfrm>
            <a:prstGeom prst="rect">
              <a:avLst/>
            </a:prstGeom>
            <a:noFill/>
          </p:spPr>
          <p:txBody>
            <a:bodyPr wrap="square" rtlCol="0">
              <a:spAutoFit/>
            </a:bodyPr>
            <a:lstStyle/>
            <a:p>
              <a:endParaRPr lang="en-US" dirty="0" smtClean="0"/>
            </a:p>
            <a:p>
              <a:r>
                <a:rPr lang="en-US" dirty="0" smtClean="0"/>
                <a:t>2</a:t>
              </a:r>
            </a:p>
            <a:p>
              <a:endParaRPr lang="en-US" dirty="0" smtClean="0"/>
            </a:p>
            <a:p>
              <a:r>
                <a:rPr lang="en-US" dirty="0" smtClean="0"/>
                <a:t>1</a:t>
              </a:r>
              <a:endParaRPr lang="en-US" dirty="0"/>
            </a:p>
          </p:txBody>
        </p:sp>
      </p:grpSp>
      <p:sp>
        <p:nvSpPr>
          <p:cNvPr id="26" name="TextBox 25"/>
          <p:cNvSpPr txBox="1"/>
          <p:nvPr/>
        </p:nvSpPr>
        <p:spPr>
          <a:xfrm>
            <a:off x="2726717" y="3001530"/>
            <a:ext cx="1684641" cy="646331"/>
          </a:xfrm>
          <a:prstGeom prst="rect">
            <a:avLst/>
          </a:prstGeom>
          <a:noFill/>
        </p:spPr>
        <p:txBody>
          <a:bodyPr wrap="square" rtlCol="0">
            <a:spAutoFit/>
          </a:bodyPr>
          <a:lstStyle/>
          <a:p>
            <a:pPr algn="ctr"/>
            <a:r>
              <a:rPr lang="en-US" dirty="0" smtClean="0"/>
              <a:t>FE-SEM (S-4800)</a:t>
            </a:r>
            <a:endParaRPr lang="en-US" dirty="0"/>
          </a:p>
        </p:txBody>
      </p:sp>
      <p:grpSp>
        <p:nvGrpSpPr>
          <p:cNvPr id="27" name="Group 26"/>
          <p:cNvGrpSpPr/>
          <p:nvPr/>
        </p:nvGrpSpPr>
        <p:grpSpPr>
          <a:xfrm>
            <a:off x="4562210" y="1603339"/>
            <a:ext cx="4581790" cy="3516961"/>
            <a:chOff x="4179303" y="441350"/>
            <a:chExt cx="5098051" cy="4102446"/>
          </a:xfrm>
        </p:grpSpPr>
        <p:cxnSp>
          <p:nvCxnSpPr>
            <p:cNvPr id="28" name="Straight Arrow Connector 27"/>
            <p:cNvCxnSpPr/>
            <p:nvPr/>
          </p:nvCxnSpPr>
          <p:spPr>
            <a:xfrm rot="5400000" flipH="1" flipV="1">
              <a:off x="4922647" y="2969780"/>
              <a:ext cx="732165" cy="1414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9" name="Group 122"/>
            <p:cNvGrpSpPr/>
            <p:nvPr/>
          </p:nvGrpSpPr>
          <p:grpSpPr>
            <a:xfrm>
              <a:off x="4179303" y="441350"/>
              <a:ext cx="5098051" cy="4102440"/>
              <a:chOff x="4045950" y="369168"/>
              <a:chExt cx="5098051" cy="4102440"/>
            </a:xfrm>
          </p:grpSpPr>
          <p:grpSp>
            <p:nvGrpSpPr>
              <p:cNvPr id="31" name="Group 32"/>
              <p:cNvGrpSpPr/>
              <p:nvPr/>
            </p:nvGrpSpPr>
            <p:grpSpPr>
              <a:xfrm>
                <a:off x="5583396" y="2384048"/>
                <a:ext cx="1656914" cy="2087560"/>
                <a:chOff x="4678865" y="3145604"/>
                <a:chExt cx="1135228" cy="1435113"/>
              </a:xfrm>
            </p:grpSpPr>
            <p:sp>
              <p:nvSpPr>
                <p:cNvPr id="47" name="Teardrop 46"/>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ardrop 47"/>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ardrop 48"/>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2" name="Straight Connector 31"/>
              <p:cNvCxnSpPr/>
              <p:nvPr/>
            </p:nvCxnSpPr>
            <p:spPr>
              <a:xfrm>
                <a:off x="4877954" y="2241216"/>
                <a:ext cx="317368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flipV="1">
                <a:off x="6252039" y="2083426"/>
                <a:ext cx="1611540" cy="68579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9" idx="1"/>
              </p:cNvCxnSpPr>
              <p:nvPr/>
            </p:nvCxnSpPr>
            <p:spPr>
              <a:xfrm rot="10800000" flipV="1">
                <a:off x="6237070" y="3029142"/>
                <a:ext cx="1025329" cy="4258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40" idx="1"/>
              </p:cNvCxnSpPr>
              <p:nvPr/>
            </p:nvCxnSpPr>
            <p:spPr>
              <a:xfrm rot="10800000" flipV="1">
                <a:off x="6155217" y="3873295"/>
                <a:ext cx="1312991" cy="28685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Lightning Bolt 35"/>
              <p:cNvSpPr/>
              <p:nvPr/>
            </p:nvSpPr>
            <p:spPr>
              <a:xfrm rot="2353325">
                <a:off x="5833568" y="1291902"/>
                <a:ext cx="836943" cy="771107"/>
              </a:xfrm>
              <a:prstGeom prst="lightningBolt">
                <a:avLst/>
              </a:prstGeom>
              <a:solidFill>
                <a:schemeClr val="accent3">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296844" y="467824"/>
                <a:ext cx="1965554" cy="646331"/>
              </a:xfrm>
              <a:prstGeom prst="rect">
                <a:avLst/>
              </a:prstGeom>
              <a:noFill/>
            </p:spPr>
            <p:txBody>
              <a:bodyPr wrap="square" rtlCol="0">
                <a:spAutoFit/>
              </a:bodyPr>
              <a:lstStyle/>
              <a:p>
                <a:pPr algn="ctr"/>
                <a:r>
                  <a:rPr lang="en-US" dirty="0" smtClean="0"/>
                  <a:t>Primary electron beam</a:t>
                </a:r>
                <a:endParaRPr lang="en-US" dirty="0"/>
              </a:p>
            </p:txBody>
          </p:sp>
          <p:sp>
            <p:nvSpPr>
              <p:cNvPr id="38" name="TextBox 37"/>
              <p:cNvSpPr txBox="1"/>
              <p:nvPr/>
            </p:nvSpPr>
            <p:spPr>
              <a:xfrm>
                <a:off x="7181656" y="1437095"/>
                <a:ext cx="1544825" cy="646331"/>
              </a:xfrm>
              <a:prstGeom prst="rect">
                <a:avLst/>
              </a:prstGeom>
              <a:noFill/>
            </p:spPr>
            <p:txBody>
              <a:bodyPr wrap="square" rtlCol="0">
                <a:spAutoFit/>
              </a:bodyPr>
              <a:lstStyle/>
              <a:p>
                <a:r>
                  <a:rPr lang="en-US" dirty="0" smtClean="0"/>
                  <a:t>Secondary electrons</a:t>
                </a:r>
                <a:endParaRPr lang="en-US" dirty="0"/>
              </a:p>
            </p:txBody>
          </p:sp>
          <p:sp>
            <p:nvSpPr>
              <p:cNvPr id="39" name="TextBox 38"/>
              <p:cNvSpPr txBox="1"/>
              <p:nvPr/>
            </p:nvSpPr>
            <p:spPr>
              <a:xfrm>
                <a:off x="7262399" y="2688080"/>
                <a:ext cx="1881602" cy="682126"/>
              </a:xfrm>
              <a:prstGeom prst="rect">
                <a:avLst/>
              </a:prstGeom>
              <a:noFill/>
            </p:spPr>
            <p:txBody>
              <a:bodyPr wrap="square" rtlCol="0">
                <a:spAutoFit/>
              </a:bodyPr>
              <a:lstStyle/>
              <a:p>
                <a:r>
                  <a:rPr lang="en-US" sz="1600" dirty="0" smtClean="0"/>
                  <a:t>Backscattered electrons</a:t>
                </a:r>
                <a:endParaRPr lang="en-US" sz="1600" dirty="0"/>
              </a:p>
            </p:txBody>
          </p:sp>
          <p:sp>
            <p:nvSpPr>
              <p:cNvPr id="40" name="TextBox 39"/>
              <p:cNvSpPr txBox="1"/>
              <p:nvPr/>
            </p:nvSpPr>
            <p:spPr>
              <a:xfrm>
                <a:off x="7468207" y="3688629"/>
                <a:ext cx="1544825" cy="369332"/>
              </a:xfrm>
              <a:prstGeom prst="rect">
                <a:avLst/>
              </a:prstGeom>
              <a:noFill/>
            </p:spPr>
            <p:txBody>
              <a:bodyPr wrap="square" rtlCol="0">
                <a:spAutoFit/>
              </a:bodyPr>
              <a:lstStyle/>
              <a:p>
                <a:r>
                  <a:rPr lang="en-US" dirty="0" smtClean="0"/>
                  <a:t>X-rays</a:t>
                </a:r>
                <a:endParaRPr lang="en-US" dirty="0"/>
              </a:p>
            </p:txBody>
          </p:sp>
          <p:sp>
            <p:nvSpPr>
              <p:cNvPr id="41" name="Freeform 40"/>
              <p:cNvSpPr/>
              <p:nvPr/>
            </p:nvSpPr>
            <p:spPr>
              <a:xfrm>
                <a:off x="4489073" y="1177207"/>
                <a:ext cx="1768265" cy="1425038"/>
              </a:xfrm>
              <a:custGeom>
                <a:avLst/>
                <a:gdLst>
                  <a:gd name="connsiteX0" fmla="*/ 1721800 w 1768265"/>
                  <a:gd name="connsiteY0" fmla="*/ 1425038 h 1425038"/>
                  <a:gd name="connsiteX1" fmla="*/ 1520450 w 1768265"/>
                  <a:gd name="connsiteY1" fmla="*/ 820945 h 1425038"/>
                  <a:gd name="connsiteX2" fmla="*/ 234908 w 1768265"/>
                  <a:gd name="connsiteY2" fmla="*/ 123916 h 1425038"/>
                  <a:gd name="connsiteX3" fmla="*/ 111000 w 1768265"/>
                  <a:gd name="connsiteY3" fmla="*/ 77447 h 1425038"/>
                </a:gdLst>
                <a:ahLst/>
                <a:cxnLst>
                  <a:cxn ang="0">
                    <a:pos x="connsiteX0" y="connsiteY0"/>
                  </a:cxn>
                  <a:cxn ang="0">
                    <a:pos x="connsiteX1" y="connsiteY1"/>
                  </a:cxn>
                  <a:cxn ang="0">
                    <a:pos x="connsiteX2" y="connsiteY2"/>
                  </a:cxn>
                  <a:cxn ang="0">
                    <a:pos x="connsiteX3" y="connsiteY3"/>
                  </a:cxn>
                </a:cxnLst>
                <a:rect l="l" t="t" r="r" b="b"/>
                <a:pathLst>
                  <a:path w="1768265" h="1425038">
                    <a:moveTo>
                      <a:pt x="1721800" y="1425038"/>
                    </a:moveTo>
                    <a:cubicBezTo>
                      <a:pt x="1745032" y="1231418"/>
                      <a:pt x="1768265" y="1037799"/>
                      <a:pt x="1520450" y="820945"/>
                    </a:cubicBezTo>
                    <a:cubicBezTo>
                      <a:pt x="1272635" y="604091"/>
                      <a:pt x="469816" y="247832"/>
                      <a:pt x="234908" y="123916"/>
                    </a:cubicBezTo>
                    <a:cubicBezTo>
                      <a:pt x="0" y="0"/>
                      <a:pt x="55500" y="38723"/>
                      <a:pt x="111000" y="77447"/>
                    </a:cubicBezTo>
                  </a:path>
                </a:pathLst>
              </a:custGeom>
              <a:noFill/>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499398" y="627327"/>
                <a:ext cx="1042890" cy="1998153"/>
              </a:xfrm>
              <a:custGeom>
                <a:avLst/>
                <a:gdLst>
                  <a:gd name="connsiteX0" fmla="*/ 766679 w 1042890"/>
                  <a:gd name="connsiteY0" fmla="*/ 1959429 h 1998153"/>
                  <a:gd name="connsiteX1" fmla="*/ 937052 w 1042890"/>
                  <a:gd name="connsiteY1" fmla="*/ 1711596 h 1998153"/>
                  <a:gd name="connsiteX2" fmla="*/ 131652 w 1042890"/>
                  <a:gd name="connsiteY2" fmla="*/ 240088 h 1998153"/>
                  <a:gd name="connsiteX3" fmla="*/ 147140 w 1042890"/>
                  <a:gd name="connsiteY3" fmla="*/ 271067 h 1998153"/>
                </a:gdLst>
                <a:ahLst/>
                <a:cxnLst>
                  <a:cxn ang="0">
                    <a:pos x="connsiteX0" y="connsiteY0"/>
                  </a:cxn>
                  <a:cxn ang="0">
                    <a:pos x="connsiteX1" y="connsiteY1"/>
                  </a:cxn>
                  <a:cxn ang="0">
                    <a:pos x="connsiteX2" y="connsiteY2"/>
                  </a:cxn>
                  <a:cxn ang="0">
                    <a:pos x="connsiteX3" y="connsiteY3"/>
                  </a:cxn>
                </a:cxnLst>
                <a:rect l="l" t="t" r="r" b="b"/>
                <a:pathLst>
                  <a:path w="1042890" h="1998153">
                    <a:moveTo>
                      <a:pt x="766679" y="1959429"/>
                    </a:moveTo>
                    <a:cubicBezTo>
                      <a:pt x="904784" y="1978791"/>
                      <a:pt x="1042890" y="1998153"/>
                      <a:pt x="937052" y="1711596"/>
                    </a:cubicBezTo>
                    <a:cubicBezTo>
                      <a:pt x="831214" y="1425039"/>
                      <a:pt x="263304" y="480176"/>
                      <a:pt x="131652" y="240088"/>
                    </a:cubicBezTo>
                    <a:cubicBezTo>
                      <a:pt x="0" y="0"/>
                      <a:pt x="73570" y="135533"/>
                      <a:pt x="147140" y="27106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179303" y="369168"/>
                <a:ext cx="1783754" cy="3487731"/>
              </a:xfrm>
              <a:custGeom>
                <a:avLst/>
                <a:gdLst>
                  <a:gd name="connsiteX0" fmla="*/ 1783754 w 1783754"/>
                  <a:gd name="connsiteY0" fmla="*/ 3487731 h 3487731"/>
                  <a:gd name="connsiteX1" fmla="*/ 389793 w 1783754"/>
                  <a:gd name="connsiteY1" fmla="*/ 2883638 h 3487731"/>
                  <a:gd name="connsiteX2" fmla="*/ 33558 w 1783754"/>
                  <a:gd name="connsiteY2" fmla="*/ 126498 h 3487731"/>
                  <a:gd name="connsiteX3" fmla="*/ 188443 w 1783754"/>
                  <a:gd name="connsiteY3" fmla="*/ 2124650 h 3487731"/>
                </a:gdLst>
                <a:ahLst/>
                <a:cxnLst>
                  <a:cxn ang="0">
                    <a:pos x="connsiteX0" y="connsiteY0"/>
                  </a:cxn>
                  <a:cxn ang="0">
                    <a:pos x="connsiteX1" y="connsiteY1"/>
                  </a:cxn>
                  <a:cxn ang="0">
                    <a:pos x="connsiteX2" y="connsiteY2"/>
                  </a:cxn>
                  <a:cxn ang="0">
                    <a:pos x="connsiteX3" y="connsiteY3"/>
                  </a:cxn>
                </a:cxnLst>
                <a:rect l="l" t="t" r="r" b="b"/>
                <a:pathLst>
                  <a:path w="1783754" h="3487731">
                    <a:moveTo>
                      <a:pt x="1783754" y="3487731"/>
                    </a:moveTo>
                    <a:cubicBezTo>
                      <a:pt x="1232623" y="3465787"/>
                      <a:pt x="681492" y="3443843"/>
                      <a:pt x="389793" y="2883638"/>
                    </a:cubicBezTo>
                    <a:cubicBezTo>
                      <a:pt x="98094" y="2323433"/>
                      <a:pt x="67116" y="252996"/>
                      <a:pt x="33558" y="126498"/>
                    </a:cubicBezTo>
                    <a:cubicBezTo>
                      <a:pt x="0" y="0"/>
                      <a:pt x="94221" y="1062325"/>
                      <a:pt x="188443" y="2124650"/>
                    </a:cubicBezTo>
                  </a:path>
                </a:pathLst>
              </a:cu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Isosceles Triangle 43"/>
              <p:cNvSpPr/>
              <p:nvPr/>
            </p:nvSpPr>
            <p:spPr>
              <a:xfrm>
                <a:off x="4045950" y="369168"/>
                <a:ext cx="291246" cy="185188"/>
              </a:xfrm>
              <a:prstGeom prst="triangl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Isosceles Triangle 44"/>
              <p:cNvSpPr/>
              <p:nvPr/>
            </p:nvSpPr>
            <p:spPr>
              <a:xfrm rot="19869126">
                <a:off x="4396404" y="539127"/>
                <a:ext cx="384101" cy="344222"/>
              </a:xfrm>
              <a:prstGeom prst="triangl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Isosceles Triangle 45"/>
              <p:cNvSpPr/>
              <p:nvPr/>
            </p:nvSpPr>
            <p:spPr>
              <a:xfrm rot="18600483" flipH="1">
                <a:off x="4344439" y="1045000"/>
                <a:ext cx="289270" cy="26441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10800000">
              <a:off x="5217996" y="3406593"/>
              <a:ext cx="83764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274DAF-2225-7044-9488-E695DE385C18}" type="slidenum">
              <a:rPr lang="en-US" smtClean="0"/>
              <a:pPr/>
              <a:t>5</a:t>
            </a:fld>
            <a:endParaRPr lang="en-US"/>
          </a:p>
        </p:txBody>
      </p:sp>
      <p:sp>
        <p:nvSpPr>
          <p:cNvPr id="16" name="Freeform 15"/>
          <p:cNvSpPr/>
          <p:nvPr/>
        </p:nvSpPr>
        <p:spPr>
          <a:xfrm>
            <a:off x="836377" y="4011795"/>
            <a:ext cx="4978036" cy="1146273"/>
          </a:xfrm>
          <a:custGeom>
            <a:avLst/>
            <a:gdLst>
              <a:gd name="connsiteX0" fmla="*/ 0 w 6381246"/>
              <a:gd name="connsiteY0" fmla="*/ 1037800 h 1128155"/>
              <a:gd name="connsiteX1" fmla="*/ 371723 w 6381246"/>
              <a:gd name="connsiteY1" fmla="*/ 1006820 h 1128155"/>
              <a:gd name="connsiteX2" fmla="*/ 1177123 w 6381246"/>
              <a:gd name="connsiteY2" fmla="*/ 1037800 h 1128155"/>
              <a:gd name="connsiteX3" fmla="*/ 1533357 w 6381246"/>
              <a:gd name="connsiteY3" fmla="*/ 898394 h 1128155"/>
              <a:gd name="connsiteX4" fmla="*/ 2183873 w 6381246"/>
              <a:gd name="connsiteY4" fmla="*/ 309791 h 1128155"/>
              <a:gd name="connsiteX5" fmla="*/ 2973784 w 6381246"/>
              <a:gd name="connsiteY5" fmla="*/ 30979 h 1128155"/>
              <a:gd name="connsiteX6" fmla="*/ 3748207 w 6381246"/>
              <a:gd name="connsiteY6" fmla="*/ 495665 h 1128155"/>
              <a:gd name="connsiteX7" fmla="*/ 4057977 w 6381246"/>
              <a:gd name="connsiteY7" fmla="*/ 851925 h 1128155"/>
              <a:gd name="connsiteX8" fmla="*/ 4491653 w 6381246"/>
              <a:gd name="connsiteY8" fmla="*/ 1084268 h 1128155"/>
              <a:gd name="connsiteX9" fmla="*/ 5839150 w 6381246"/>
              <a:gd name="connsiteY9" fmla="*/ 1115247 h 1128155"/>
              <a:gd name="connsiteX10" fmla="*/ 6381246 w 6381246"/>
              <a:gd name="connsiteY10" fmla="*/ 1084268 h 1128155"/>
              <a:gd name="connsiteX11" fmla="*/ 6381246 w 6381246"/>
              <a:gd name="connsiteY11" fmla="*/ 1084268 h 112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1246" h="1128155">
                <a:moveTo>
                  <a:pt x="0" y="1037800"/>
                </a:moveTo>
                <a:cubicBezTo>
                  <a:pt x="87768" y="1022310"/>
                  <a:pt x="175536" y="1006820"/>
                  <a:pt x="371723" y="1006820"/>
                </a:cubicBezTo>
                <a:cubicBezTo>
                  <a:pt x="567910" y="1006820"/>
                  <a:pt x="983517" y="1055871"/>
                  <a:pt x="1177123" y="1037800"/>
                </a:cubicBezTo>
                <a:cubicBezTo>
                  <a:pt x="1370729" y="1019729"/>
                  <a:pt x="1365565" y="1019729"/>
                  <a:pt x="1533357" y="898394"/>
                </a:cubicBezTo>
                <a:cubicBezTo>
                  <a:pt x="1701149" y="777059"/>
                  <a:pt x="1943802" y="454360"/>
                  <a:pt x="2183873" y="309791"/>
                </a:cubicBezTo>
                <a:cubicBezTo>
                  <a:pt x="2423944" y="165222"/>
                  <a:pt x="2713062" y="0"/>
                  <a:pt x="2973784" y="30979"/>
                </a:cubicBezTo>
                <a:cubicBezTo>
                  <a:pt x="3234506" y="61958"/>
                  <a:pt x="3567508" y="358841"/>
                  <a:pt x="3748207" y="495665"/>
                </a:cubicBezTo>
                <a:cubicBezTo>
                  <a:pt x="3928906" y="632489"/>
                  <a:pt x="3934069" y="753825"/>
                  <a:pt x="4057977" y="851925"/>
                </a:cubicBezTo>
                <a:cubicBezTo>
                  <a:pt x="4181885" y="950025"/>
                  <a:pt x="4194791" y="1040381"/>
                  <a:pt x="4491653" y="1084268"/>
                </a:cubicBezTo>
                <a:cubicBezTo>
                  <a:pt x="4788515" y="1128155"/>
                  <a:pt x="5524218" y="1115247"/>
                  <a:pt x="5839150" y="1115247"/>
                </a:cubicBezTo>
                <a:cubicBezTo>
                  <a:pt x="6154082" y="1115247"/>
                  <a:pt x="6381246" y="1084268"/>
                  <a:pt x="6381246" y="1084268"/>
                </a:cubicBezTo>
                <a:lnTo>
                  <a:pt x="6381246" y="108426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 name="Group 19"/>
          <p:cNvGrpSpPr/>
          <p:nvPr/>
        </p:nvGrpSpPr>
        <p:grpSpPr>
          <a:xfrm>
            <a:off x="3204357" y="4257046"/>
            <a:ext cx="502735" cy="628582"/>
            <a:chOff x="4678865" y="3145604"/>
            <a:chExt cx="1135228" cy="1435113"/>
          </a:xfrm>
        </p:grpSpPr>
        <p:sp>
          <p:nvSpPr>
            <p:cNvPr id="19" name="Teardrop 18"/>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ardrop 17"/>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ardrop 16"/>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20"/>
          <p:cNvGrpSpPr/>
          <p:nvPr/>
        </p:nvGrpSpPr>
        <p:grpSpPr>
          <a:xfrm>
            <a:off x="4045950" y="5163441"/>
            <a:ext cx="502735" cy="628582"/>
            <a:chOff x="4678865" y="3145604"/>
            <a:chExt cx="1135228" cy="1435113"/>
          </a:xfrm>
        </p:grpSpPr>
        <p:sp>
          <p:nvSpPr>
            <p:cNvPr id="22" name="Teardrop 21"/>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ardrop 22"/>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ardrop 23"/>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24"/>
          <p:cNvGrpSpPr/>
          <p:nvPr/>
        </p:nvGrpSpPr>
        <p:grpSpPr>
          <a:xfrm>
            <a:off x="4529934" y="5185646"/>
            <a:ext cx="502735" cy="628582"/>
            <a:chOff x="4678865" y="3145604"/>
            <a:chExt cx="1135228" cy="1435113"/>
          </a:xfrm>
        </p:grpSpPr>
        <p:sp>
          <p:nvSpPr>
            <p:cNvPr id="26" name="Teardrop 25"/>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ardrop 26"/>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ardrop 27"/>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28"/>
          <p:cNvGrpSpPr/>
          <p:nvPr/>
        </p:nvGrpSpPr>
        <p:grpSpPr>
          <a:xfrm>
            <a:off x="4974740" y="5229244"/>
            <a:ext cx="502735" cy="628582"/>
            <a:chOff x="4678865" y="3145604"/>
            <a:chExt cx="1135228" cy="1435113"/>
          </a:xfrm>
        </p:grpSpPr>
        <p:sp>
          <p:nvSpPr>
            <p:cNvPr id="30" name="Teardrop 29"/>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ardrop 30"/>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ardrop 31"/>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32"/>
          <p:cNvGrpSpPr/>
          <p:nvPr/>
        </p:nvGrpSpPr>
        <p:grpSpPr>
          <a:xfrm>
            <a:off x="5460322" y="5201703"/>
            <a:ext cx="502735" cy="628582"/>
            <a:chOff x="4678865" y="3145604"/>
            <a:chExt cx="1135228" cy="1435113"/>
          </a:xfrm>
        </p:grpSpPr>
        <p:sp>
          <p:nvSpPr>
            <p:cNvPr id="34" name="Teardrop 33"/>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ardrop 34"/>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ardrop 35"/>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36"/>
          <p:cNvGrpSpPr/>
          <p:nvPr/>
        </p:nvGrpSpPr>
        <p:grpSpPr>
          <a:xfrm>
            <a:off x="2720373" y="4141266"/>
            <a:ext cx="502735" cy="628582"/>
            <a:chOff x="4678865" y="3145604"/>
            <a:chExt cx="1135228" cy="1435113"/>
          </a:xfrm>
        </p:grpSpPr>
        <p:sp>
          <p:nvSpPr>
            <p:cNvPr id="38" name="Teardrop 37"/>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ardrop 38"/>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ardrop 39"/>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40"/>
          <p:cNvGrpSpPr/>
          <p:nvPr/>
        </p:nvGrpSpPr>
        <p:grpSpPr>
          <a:xfrm>
            <a:off x="2319887" y="4473537"/>
            <a:ext cx="502735" cy="628582"/>
            <a:chOff x="4678865" y="3145604"/>
            <a:chExt cx="1135228" cy="1435113"/>
          </a:xfrm>
        </p:grpSpPr>
        <p:sp>
          <p:nvSpPr>
            <p:cNvPr id="42" name="Teardrop 41"/>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ardrop 42"/>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ardrop 43"/>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44"/>
          <p:cNvGrpSpPr/>
          <p:nvPr/>
        </p:nvGrpSpPr>
        <p:grpSpPr>
          <a:xfrm>
            <a:off x="1945808" y="4870906"/>
            <a:ext cx="502735" cy="628582"/>
            <a:chOff x="4678865" y="3145604"/>
            <a:chExt cx="1135228" cy="1435113"/>
          </a:xfrm>
        </p:grpSpPr>
        <p:sp>
          <p:nvSpPr>
            <p:cNvPr id="46" name="Teardrop 45"/>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ardrop 46"/>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ardrop 47"/>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48"/>
          <p:cNvGrpSpPr/>
          <p:nvPr/>
        </p:nvGrpSpPr>
        <p:grpSpPr>
          <a:xfrm>
            <a:off x="1461824" y="5086241"/>
            <a:ext cx="502735" cy="628582"/>
            <a:chOff x="4678865" y="3145604"/>
            <a:chExt cx="1135228" cy="1435113"/>
          </a:xfrm>
        </p:grpSpPr>
        <p:sp>
          <p:nvSpPr>
            <p:cNvPr id="50" name="Teardrop 49"/>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ardrop 50"/>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ardrop 51"/>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52"/>
          <p:cNvGrpSpPr/>
          <p:nvPr/>
        </p:nvGrpSpPr>
        <p:grpSpPr>
          <a:xfrm>
            <a:off x="836377" y="5110951"/>
            <a:ext cx="502735" cy="628582"/>
            <a:chOff x="4678865" y="3145604"/>
            <a:chExt cx="1135228" cy="1435113"/>
          </a:xfrm>
        </p:grpSpPr>
        <p:sp>
          <p:nvSpPr>
            <p:cNvPr id="54" name="Teardrop 53"/>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ardrop 54"/>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ardrop 55"/>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56"/>
          <p:cNvGrpSpPr/>
          <p:nvPr/>
        </p:nvGrpSpPr>
        <p:grpSpPr>
          <a:xfrm>
            <a:off x="3604843" y="4752613"/>
            <a:ext cx="502735" cy="628582"/>
            <a:chOff x="4678865" y="3145604"/>
            <a:chExt cx="1135228" cy="1435113"/>
          </a:xfrm>
        </p:grpSpPr>
        <p:sp>
          <p:nvSpPr>
            <p:cNvPr id="58" name="Teardrop 57"/>
            <p:cNvSpPr/>
            <p:nvPr/>
          </p:nvSpPr>
          <p:spPr>
            <a:xfrm rot="18975182">
              <a:off x="4678865" y="3309591"/>
              <a:ext cx="1135228" cy="1271126"/>
            </a:xfrm>
            <a:prstGeom prst="teardrop">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ardrop 58"/>
            <p:cNvSpPr/>
            <p:nvPr/>
          </p:nvSpPr>
          <p:spPr>
            <a:xfrm rot="18975182">
              <a:off x="4824902" y="3201316"/>
              <a:ext cx="773257" cy="821521"/>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ardrop 59"/>
            <p:cNvSpPr/>
            <p:nvPr/>
          </p:nvSpPr>
          <p:spPr>
            <a:xfrm rot="18975182">
              <a:off x="4958314" y="3145604"/>
              <a:ext cx="505173" cy="555139"/>
            </a:xfrm>
            <a:prstGeom prst="teardrop">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0" name="Freeform 99"/>
          <p:cNvSpPr/>
          <p:nvPr/>
        </p:nvSpPr>
        <p:spPr>
          <a:xfrm>
            <a:off x="650516" y="3015300"/>
            <a:ext cx="616956" cy="2300199"/>
          </a:xfrm>
          <a:custGeom>
            <a:avLst/>
            <a:gdLst>
              <a:gd name="connsiteX0" fmla="*/ 402699 w 616956"/>
              <a:gd name="connsiteY0" fmla="*/ 2220169 h 2300199"/>
              <a:gd name="connsiteX1" fmla="*/ 433676 w 616956"/>
              <a:gd name="connsiteY1" fmla="*/ 2173701 h 2300199"/>
              <a:gd name="connsiteX2" fmla="*/ 557584 w 616956"/>
              <a:gd name="connsiteY2" fmla="*/ 1461181 h 2300199"/>
              <a:gd name="connsiteX3" fmla="*/ 77442 w 616956"/>
              <a:gd name="connsiteY3" fmla="*/ 206527 h 2300199"/>
              <a:gd name="connsiteX4" fmla="*/ 92930 w 616956"/>
              <a:gd name="connsiteY4" fmla="*/ 222017 h 23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56" h="2300199">
                <a:moveTo>
                  <a:pt x="402699" y="2220169"/>
                </a:moveTo>
                <a:cubicBezTo>
                  <a:pt x="405280" y="2260184"/>
                  <a:pt x="407862" y="2300199"/>
                  <a:pt x="433676" y="2173701"/>
                </a:cubicBezTo>
                <a:cubicBezTo>
                  <a:pt x="459490" y="2047203"/>
                  <a:pt x="616956" y="1789043"/>
                  <a:pt x="557584" y="1461181"/>
                </a:cubicBezTo>
                <a:cubicBezTo>
                  <a:pt x="498212" y="1133319"/>
                  <a:pt x="154884" y="413054"/>
                  <a:pt x="77442" y="206527"/>
                </a:cubicBezTo>
                <a:cubicBezTo>
                  <a:pt x="0" y="0"/>
                  <a:pt x="46465" y="111008"/>
                  <a:pt x="92930" y="222017"/>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Freeform 101"/>
          <p:cNvSpPr/>
          <p:nvPr/>
        </p:nvSpPr>
        <p:spPr>
          <a:xfrm>
            <a:off x="898331" y="2819099"/>
            <a:ext cx="1063540" cy="2462839"/>
          </a:xfrm>
          <a:custGeom>
            <a:avLst/>
            <a:gdLst>
              <a:gd name="connsiteX0" fmla="*/ 805400 w 1063540"/>
              <a:gd name="connsiteY0" fmla="*/ 2462839 h 2462839"/>
              <a:gd name="connsiteX1" fmla="*/ 929307 w 1063540"/>
              <a:gd name="connsiteY1" fmla="*/ 1595424 h 2462839"/>
              <a:gd name="connsiteX2" fmla="*/ 0 w 1063540"/>
              <a:gd name="connsiteY2" fmla="*/ 0 h 2462839"/>
              <a:gd name="connsiteX3" fmla="*/ 0 w 1063540"/>
              <a:gd name="connsiteY3" fmla="*/ 0 h 2462839"/>
            </a:gdLst>
            <a:ahLst/>
            <a:cxnLst>
              <a:cxn ang="0">
                <a:pos x="connsiteX0" y="connsiteY0"/>
              </a:cxn>
              <a:cxn ang="0">
                <a:pos x="connsiteX1" y="connsiteY1"/>
              </a:cxn>
              <a:cxn ang="0">
                <a:pos x="connsiteX2" y="connsiteY2"/>
              </a:cxn>
              <a:cxn ang="0">
                <a:pos x="connsiteX3" y="connsiteY3"/>
              </a:cxn>
            </a:cxnLst>
            <a:rect l="l" t="t" r="r" b="b"/>
            <a:pathLst>
              <a:path w="1063540" h="2462839">
                <a:moveTo>
                  <a:pt x="805400" y="2462839"/>
                </a:moveTo>
                <a:cubicBezTo>
                  <a:pt x="934470" y="2234368"/>
                  <a:pt x="1063540" y="2005897"/>
                  <a:pt x="929307" y="1595424"/>
                </a:cubicBezTo>
                <a:cubicBezTo>
                  <a:pt x="795074" y="1184951"/>
                  <a:pt x="0" y="0"/>
                  <a:pt x="0" y="0"/>
                </a:cubicBezTo>
                <a:lnTo>
                  <a:pt x="0" y="0"/>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Freeform 102"/>
          <p:cNvSpPr/>
          <p:nvPr/>
        </p:nvSpPr>
        <p:spPr>
          <a:xfrm>
            <a:off x="1332008" y="2571266"/>
            <a:ext cx="1174541" cy="2504145"/>
          </a:xfrm>
          <a:custGeom>
            <a:avLst/>
            <a:gdLst>
              <a:gd name="connsiteX0" fmla="*/ 820888 w 1174541"/>
              <a:gd name="connsiteY0" fmla="*/ 2431860 h 2504145"/>
              <a:gd name="connsiteX1" fmla="*/ 820888 w 1174541"/>
              <a:gd name="connsiteY1" fmla="*/ 2338923 h 2504145"/>
              <a:gd name="connsiteX2" fmla="*/ 1037726 w 1174541"/>
              <a:gd name="connsiteY2" fmla="*/ 1440528 h 2504145"/>
              <a:gd name="connsiteX3" fmla="*/ 0 w 1174541"/>
              <a:gd name="connsiteY3" fmla="*/ 0 h 2504145"/>
            </a:gdLst>
            <a:ahLst/>
            <a:cxnLst>
              <a:cxn ang="0">
                <a:pos x="connsiteX0" y="connsiteY0"/>
              </a:cxn>
              <a:cxn ang="0">
                <a:pos x="connsiteX1" y="connsiteY1"/>
              </a:cxn>
              <a:cxn ang="0">
                <a:pos x="connsiteX2" y="connsiteY2"/>
              </a:cxn>
              <a:cxn ang="0">
                <a:pos x="connsiteX3" y="connsiteY3"/>
              </a:cxn>
            </a:cxnLst>
            <a:rect l="l" t="t" r="r" b="b"/>
            <a:pathLst>
              <a:path w="1174541" h="2504145">
                <a:moveTo>
                  <a:pt x="820888" y="2431860"/>
                </a:moveTo>
                <a:cubicBezTo>
                  <a:pt x="802818" y="2468002"/>
                  <a:pt x="784748" y="2504145"/>
                  <a:pt x="820888" y="2338923"/>
                </a:cubicBezTo>
                <a:cubicBezTo>
                  <a:pt x="857028" y="2173701"/>
                  <a:pt x="1174541" y="1830348"/>
                  <a:pt x="1037726" y="1440528"/>
                </a:cubicBezTo>
                <a:cubicBezTo>
                  <a:pt x="900911" y="1050708"/>
                  <a:pt x="450455" y="525354"/>
                  <a:pt x="0" y="0"/>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Freeform 103"/>
          <p:cNvSpPr/>
          <p:nvPr/>
        </p:nvSpPr>
        <p:spPr>
          <a:xfrm>
            <a:off x="1734708" y="2292454"/>
            <a:ext cx="1458497" cy="2377646"/>
          </a:xfrm>
          <a:custGeom>
            <a:avLst/>
            <a:gdLst>
              <a:gd name="connsiteX0" fmla="*/ 789911 w 1458497"/>
              <a:gd name="connsiteY0" fmla="*/ 2276964 h 2377646"/>
              <a:gd name="connsiteX1" fmla="*/ 851865 w 1458497"/>
              <a:gd name="connsiteY1" fmla="*/ 2215006 h 2377646"/>
              <a:gd name="connsiteX2" fmla="*/ 1316519 w 1458497"/>
              <a:gd name="connsiteY2" fmla="*/ 1301123 h 2377646"/>
              <a:gd name="connsiteX3" fmla="*/ 0 w 1458497"/>
              <a:gd name="connsiteY3" fmla="*/ 0 h 2377646"/>
            </a:gdLst>
            <a:ahLst/>
            <a:cxnLst>
              <a:cxn ang="0">
                <a:pos x="connsiteX0" y="connsiteY0"/>
              </a:cxn>
              <a:cxn ang="0">
                <a:pos x="connsiteX1" y="connsiteY1"/>
              </a:cxn>
              <a:cxn ang="0">
                <a:pos x="connsiteX2" y="connsiteY2"/>
              </a:cxn>
              <a:cxn ang="0">
                <a:pos x="connsiteX3" y="connsiteY3"/>
              </a:cxn>
            </a:cxnLst>
            <a:rect l="l" t="t" r="r" b="b"/>
            <a:pathLst>
              <a:path w="1458497" h="2377646">
                <a:moveTo>
                  <a:pt x="789911" y="2276964"/>
                </a:moveTo>
                <a:cubicBezTo>
                  <a:pt x="777004" y="2327305"/>
                  <a:pt x="764097" y="2377646"/>
                  <a:pt x="851865" y="2215006"/>
                </a:cubicBezTo>
                <a:cubicBezTo>
                  <a:pt x="939633" y="2052366"/>
                  <a:pt x="1458497" y="1670291"/>
                  <a:pt x="1316519" y="1301123"/>
                </a:cubicBezTo>
                <a:cubicBezTo>
                  <a:pt x="1174542" y="931955"/>
                  <a:pt x="587271" y="465977"/>
                  <a:pt x="0" y="0"/>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a:off x="1362985" y="2400881"/>
            <a:ext cx="2514293" cy="1843257"/>
          </a:xfrm>
          <a:custGeom>
            <a:avLst/>
            <a:gdLst>
              <a:gd name="connsiteX0" fmla="*/ 1610799 w 2514293"/>
              <a:gd name="connsiteY0" fmla="*/ 1843257 h 1843257"/>
              <a:gd name="connsiteX1" fmla="*/ 2245826 w 2514293"/>
              <a:gd name="connsiteY1" fmla="*/ 1502487 h 1843257"/>
              <a:gd name="connsiteX2" fmla="*/ 0 w 2514293"/>
              <a:gd name="connsiteY2" fmla="*/ 0 h 1843257"/>
            </a:gdLst>
            <a:ahLst/>
            <a:cxnLst>
              <a:cxn ang="0">
                <a:pos x="connsiteX0" y="connsiteY0"/>
              </a:cxn>
              <a:cxn ang="0">
                <a:pos x="connsiteX1" y="connsiteY1"/>
              </a:cxn>
              <a:cxn ang="0">
                <a:pos x="connsiteX2" y="connsiteY2"/>
              </a:cxn>
            </a:cxnLst>
            <a:rect l="l" t="t" r="r" b="b"/>
            <a:pathLst>
              <a:path w="2514293" h="1843257">
                <a:moveTo>
                  <a:pt x="1610799" y="1843257"/>
                </a:moveTo>
                <a:cubicBezTo>
                  <a:pt x="2062546" y="1826477"/>
                  <a:pt x="2514293" y="1809697"/>
                  <a:pt x="2245826" y="1502487"/>
                </a:cubicBezTo>
                <a:cubicBezTo>
                  <a:pt x="1977359" y="1195277"/>
                  <a:pt x="988679" y="597638"/>
                  <a:pt x="0" y="0"/>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Freeform 105"/>
          <p:cNvSpPr/>
          <p:nvPr/>
        </p:nvSpPr>
        <p:spPr>
          <a:xfrm>
            <a:off x="3391973" y="4233811"/>
            <a:ext cx="1347496" cy="165222"/>
          </a:xfrm>
          <a:custGeom>
            <a:avLst/>
            <a:gdLst>
              <a:gd name="connsiteX0" fmla="*/ 46465 w 1347496"/>
              <a:gd name="connsiteY0" fmla="*/ 165222 h 165222"/>
              <a:gd name="connsiteX1" fmla="*/ 216838 w 1347496"/>
              <a:gd name="connsiteY1" fmla="*/ 25816 h 165222"/>
              <a:gd name="connsiteX2" fmla="*/ 1347496 w 1347496"/>
              <a:gd name="connsiteY2" fmla="*/ 10327 h 165222"/>
            </a:gdLst>
            <a:ahLst/>
            <a:cxnLst>
              <a:cxn ang="0">
                <a:pos x="connsiteX0" y="connsiteY0"/>
              </a:cxn>
              <a:cxn ang="0">
                <a:pos x="connsiteX1" y="connsiteY1"/>
              </a:cxn>
              <a:cxn ang="0">
                <a:pos x="connsiteX2" y="connsiteY2"/>
              </a:cxn>
            </a:cxnLst>
            <a:rect l="l" t="t" r="r" b="b"/>
            <a:pathLst>
              <a:path w="1347496" h="165222">
                <a:moveTo>
                  <a:pt x="46465" y="165222"/>
                </a:moveTo>
                <a:cubicBezTo>
                  <a:pt x="23232" y="108427"/>
                  <a:pt x="0" y="51632"/>
                  <a:pt x="216838" y="25816"/>
                </a:cubicBezTo>
                <a:cubicBezTo>
                  <a:pt x="433676" y="0"/>
                  <a:pt x="890586" y="5163"/>
                  <a:pt x="1347496" y="10327"/>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Freeform 106"/>
          <p:cNvSpPr/>
          <p:nvPr/>
        </p:nvSpPr>
        <p:spPr>
          <a:xfrm>
            <a:off x="3872115" y="3856899"/>
            <a:ext cx="979913" cy="1022310"/>
          </a:xfrm>
          <a:custGeom>
            <a:avLst/>
            <a:gdLst>
              <a:gd name="connsiteX0" fmla="*/ 0 w 696981"/>
              <a:gd name="connsiteY0" fmla="*/ 1053289 h 1053289"/>
              <a:gd name="connsiteX1" fmla="*/ 123908 w 696981"/>
              <a:gd name="connsiteY1" fmla="*/ 216854 h 1053289"/>
              <a:gd name="connsiteX2" fmla="*/ 696981 w 696981"/>
              <a:gd name="connsiteY2" fmla="*/ 0 h 1053289"/>
            </a:gdLst>
            <a:ahLst/>
            <a:cxnLst>
              <a:cxn ang="0">
                <a:pos x="connsiteX0" y="connsiteY0"/>
              </a:cxn>
              <a:cxn ang="0">
                <a:pos x="connsiteX1" y="connsiteY1"/>
              </a:cxn>
              <a:cxn ang="0">
                <a:pos x="connsiteX2" y="connsiteY2"/>
              </a:cxn>
            </a:cxnLst>
            <a:rect l="l" t="t" r="r" b="b"/>
            <a:pathLst>
              <a:path w="696981" h="1053289">
                <a:moveTo>
                  <a:pt x="0" y="1053289"/>
                </a:moveTo>
                <a:cubicBezTo>
                  <a:pt x="3872" y="722845"/>
                  <a:pt x="7744" y="392402"/>
                  <a:pt x="123908" y="216854"/>
                </a:cubicBezTo>
                <a:cubicBezTo>
                  <a:pt x="240072" y="41306"/>
                  <a:pt x="468526" y="20653"/>
                  <a:pt x="696981" y="0"/>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Freeform 107"/>
          <p:cNvSpPr/>
          <p:nvPr/>
        </p:nvSpPr>
        <p:spPr>
          <a:xfrm>
            <a:off x="1951546" y="2075600"/>
            <a:ext cx="3138995" cy="3190848"/>
          </a:xfrm>
          <a:custGeom>
            <a:avLst/>
            <a:gdLst>
              <a:gd name="connsiteX0" fmla="*/ 2323269 w 3138995"/>
              <a:gd name="connsiteY0" fmla="*/ 3190848 h 3190848"/>
              <a:gd name="connsiteX1" fmla="*/ 2571085 w 3138995"/>
              <a:gd name="connsiteY1" fmla="*/ 2633224 h 3190848"/>
              <a:gd name="connsiteX2" fmla="*/ 2710481 w 3138995"/>
              <a:gd name="connsiteY2" fmla="*/ 1967174 h 3190848"/>
              <a:gd name="connsiteX3" fmla="*/ 0 w 3138995"/>
              <a:gd name="connsiteY3" fmla="*/ 0 h 3190848"/>
            </a:gdLst>
            <a:ahLst/>
            <a:cxnLst>
              <a:cxn ang="0">
                <a:pos x="connsiteX0" y="connsiteY0"/>
              </a:cxn>
              <a:cxn ang="0">
                <a:pos x="connsiteX1" y="connsiteY1"/>
              </a:cxn>
              <a:cxn ang="0">
                <a:pos x="connsiteX2" y="connsiteY2"/>
              </a:cxn>
              <a:cxn ang="0">
                <a:pos x="connsiteX3" y="connsiteY3"/>
              </a:cxn>
            </a:cxnLst>
            <a:rect l="l" t="t" r="r" b="b"/>
            <a:pathLst>
              <a:path w="3138995" h="3190848">
                <a:moveTo>
                  <a:pt x="2323269" y="3190848"/>
                </a:moveTo>
                <a:cubicBezTo>
                  <a:pt x="2414909" y="3014009"/>
                  <a:pt x="2506550" y="2837170"/>
                  <a:pt x="2571085" y="2633224"/>
                </a:cubicBezTo>
                <a:cubicBezTo>
                  <a:pt x="2635620" y="2429278"/>
                  <a:pt x="3138995" y="2406045"/>
                  <a:pt x="2710481" y="1967174"/>
                </a:cubicBezTo>
                <a:cubicBezTo>
                  <a:pt x="2281967" y="1528303"/>
                  <a:pt x="1140983" y="764151"/>
                  <a:pt x="0" y="0"/>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Freeform 108"/>
          <p:cNvSpPr/>
          <p:nvPr/>
        </p:nvSpPr>
        <p:spPr>
          <a:xfrm>
            <a:off x="1424938" y="2245985"/>
            <a:ext cx="4163815" cy="3082422"/>
          </a:xfrm>
          <a:custGeom>
            <a:avLst/>
            <a:gdLst>
              <a:gd name="connsiteX0" fmla="*/ 3330019 w 4163815"/>
              <a:gd name="connsiteY0" fmla="*/ 3082422 h 3082422"/>
              <a:gd name="connsiteX1" fmla="*/ 3608812 w 4163815"/>
              <a:gd name="connsiteY1" fmla="*/ 2710672 h 3082422"/>
              <a:gd name="connsiteX2" fmla="*/ 3562346 w 4163815"/>
              <a:gd name="connsiteY2" fmla="*/ 1998153 h 3082422"/>
              <a:gd name="connsiteX3" fmla="*/ 0 w 4163815"/>
              <a:gd name="connsiteY3" fmla="*/ 0 h 3082422"/>
            </a:gdLst>
            <a:ahLst/>
            <a:cxnLst>
              <a:cxn ang="0">
                <a:pos x="connsiteX0" y="connsiteY0"/>
              </a:cxn>
              <a:cxn ang="0">
                <a:pos x="connsiteX1" y="connsiteY1"/>
              </a:cxn>
              <a:cxn ang="0">
                <a:pos x="connsiteX2" y="connsiteY2"/>
              </a:cxn>
              <a:cxn ang="0">
                <a:pos x="connsiteX3" y="connsiteY3"/>
              </a:cxn>
            </a:cxnLst>
            <a:rect l="l" t="t" r="r" b="b"/>
            <a:pathLst>
              <a:path w="4163815" h="3082422">
                <a:moveTo>
                  <a:pt x="3330019" y="3082422"/>
                </a:moveTo>
                <a:cubicBezTo>
                  <a:pt x="3450055" y="2986903"/>
                  <a:pt x="3570091" y="2891384"/>
                  <a:pt x="3608812" y="2710672"/>
                </a:cubicBezTo>
                <a:cubicBezTo>
                  <a:pt x="3647533" y="2529960"/>
                  <a:pt x="4163815" y="2449932"/>
                  <a:pt x="3562346" y="1998153"/>
                </a:cubicBezTo>
                <a:cubicBezTo>
                  <a:pt x="2960877" y="1546374"/>
                  <a:pt x="1480438" y="773187"/>
                  <a:pt x="0" y="0"/>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Freeform 109"/>
          <p:cNvSpPr/>
          <p:nvPr/>
        </p:nvSpPr>
        <p:spPr>
          <a:xfrm>
            <a:off x="2214850" y="1936194"/>
            <a:ext cx="3461671" cy="3376723"/>
          </a:xfrm>
          <a:custGeom>
            <a:avLst/>
            <a:gdLst>
              <a:gd name="connsiteX0" fmla="*/ 2989273 w 3461671"/>
              <a:gd name="connsiteY0" fmla="*/ 3376723 h 3376723"/>
              <a:gd name="connsiteX1" fmla="*/ 3391973 w 3461671"/>
              <a:gd name="connsiteY1" fmla="*/ 3004974 h 3376723"/>
              <a:gd name="connsiteX2" fmla="*/ 3206111 w 3461671"/>
              <a:gd name="connsiteY2" fmla="*/ 2540287 h 3376723"/>
              <a:gd name="connsiteX3" fmla="*/ 1858615 w 3461671"/>
              <a:gd name="connsiteY3" fmla="*/ 1223675 h 3376723"/>
              <a:gd name="connsiteX4" fmla="*/ 650515 w 3461671"/>
              <a:gd name="connsiteY4" fmla="*/ 340770 h 3376723"/>
              <a:gd name="connsiteX5" fmla="*/ 0 w 3461671"/>
              <a:gd name="connsiteY5" fmla="*/ 0 h 3376723"/>
              <a:gd name="connsiteX6" fmla="*/ 0 w 3461671"/>
              <a:gd name="connsiteY6" fmla="*/ 0 h 337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1671" h="3376723">
                <a:moveTo>
                  <a:pt x="2989273" y="3376723"/>
                </a:moveTo>
                <a:cubicBezTo>
                  <a:pt x="3172553" y="3260551"/>
                  <a:pt x="3355833" y="3144380"/>
                  <a:pt x="3391973" y="3004974"/>
                </a:cubicBezTo>
                <a:cubicBezTo>
                  <a:pt x="3428113" y="2865568"/>
                  <a:pt x="3461671" y="2837170"/>
                  <a:pt x="3206111" y="2540287"/>
                </a:cubicBezTo>
                <a:cubicBezTo>
                  <a:pt x="2950551" y="2243404"/>
                  <a:pt x="2284548" y="1590261"/>
                  <a:pt x="1858615" y="1223675"/>
                </a:cubicBezTo>
                <a:cubicBezTo>
                  <a:pt x="1432682" y="857089"/>
                  <a:pt x="960284" y="544716"/>
                  <a:pt x="650515" y="340770"/>
                </a:cubicBezTo>
                <a:cubicBezTo>
                  <a:pt x="340746" y="136824"/>
                  <a:pt x="0" y="0"/>
                  <a:pt x="0" y="0"/>
                </a:cubicBezTo>
                <a:lnTo>
                  <a:pt x="0" y="0"/>
                </a:ln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110"/>
          <p:cNvSpPr/>
          <p:nvPr/>
        </p:nvSpPr>
        <p:spPr>
          <a:xfrm>
            <a:off x="1393961" y="2091090"/>
            <a:ext cx="4729144" cy="3252806"/>
          </a:xfrm>
          <a:custGeom>
            <a:avLst/>
            <a:gdLst>
              <a:gd name="connsiteX0" fmla="*/ 4274816 w 4729144"/>
              <a:gd name="connsiteY0" fmla="*/ 3252806 h 3252806"/>
              <a:gd name="connsiteX1" fmla="*/ 4693004 w 4729144"/>
              <a:gd name="connsiteY1" fmla="*/ 3004973 h 3252806"/>
              <a:gd name="connsiteX2" fmla="*/ 4305793 w 4729144"/>
              <a:gd name="connsiteY2" fmla="*/ 2276964 h 3252806"/>
              <a:gd name="connsiteX3" fmla="*/ 2152897 w 4729144"/>
              <a:gd name="connsiteY3" fmla="*/ 851925 h 3252806"/>
              <a:gd name="connsiteX4" fmla="*/ 0 w 4729144"/>
              <a:gd name="connsiteY4" fmla="*/ 0 h 3252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144" h="3252806">
                <a:moveTo>
                  <a:pt x="4274816" y="3252806"/>
                </a:moveTo>
                <a:cubicBezTo>
                  <a:pt x="4481328" y="3210209"/>
                  <a:pt x="4687841" y="3167613"/>
                  <a:pt x="4693004" y="3004973"/>
                </a:cubicBezTo>
                <a:cubicBezTo>
                  <a:pt x="4698167" y="2842333"/>
                  <a:pt x="4729144" y="2635805"/>
                  <a:pt x="4305793" y="2276964"/>
                </a:cubicBezTo>
                <a:cubicBezTo>
                  <a:pt x="3882442" y="1918123"/>
                  <a:pt x="2870529" y="1231419"/>
                  <a:pt x="2152897" y="851925"/>
                </a:cubicBezTo>
                <a:cubicBezTo>
                  <a:pt x="1435265" y="472431"/>
                  <a:pt x="717632" y="236215"/>
                  <a:pt x="0" y="0"/>
                </a:cubicBezTo>
              </a:path>
            </a:pathLst>
          </a:cu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Isosceles Triangle 111"/>
          <p:cNvSpPr/>
          <p:nvPr/>
        </p:nvSpPr>
        <p:spPr>
          <a:xfrm rot="4952011" flipH="1">
            <a:off x="4677753" y="3803560"/>
            <a:ext cx="226487" cy="251547"/>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Isosceles Triangle 112"/>
          <p:cNvSpPr/>
          <p:nvPr/>
        </p:nvSpPr>
        <p:spPr>
          <a:xfrm rot="5400000">
            <a:off x="4526951" y="4074056"/>
            <a:ext cx="270261" cy="35526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Isosceles Triangle 113"/>
          <p:cNvSpPr/>
          <p:nvPr/>
        </p:nvSpPr>
        <p:spPr>
          <a:xfrm rot="18600483" flipH="1">
            <a:off x="2051741" y="1747613"/>
            <a:ext cx="289270" cy="26441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Isosceles Triangle 114"/>
          <p:cNvSpPr/>
          <p:nvPr/>
        </p:nvSpPr>
        <p:spPr>
          <a:xfrm rot="18600483" flipH="1">
            <a:off x="1499234" y="2174171"/>
            <a:ext cx="289270" cy="26441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Isosceles Triangle 115"/>
          <p:cNvSpPr/>
          <p:nvPr/>
        </p:nvSpPr>
        <p:spPr>
          <a:xfrm rot="18600483" flipH="1">
            <a:off x="1238452" y="1978392"/>
            <a:ext cx="289270" cy="26441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Isosceles Triangle 116"/>
          <p:cNvSpPr/>
          <p:nvPr/>
        </p:nvSpPr>
        <p:spPr>
          <a:xfrm rot="18600483" flipH="1">
            <a:off x="1806911" y="1943393"/>
            <a:ext cx="289270" cy="26441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Isosceles Triangle 117"/>
          <p:cNvSpPr/>
          <p:nvPr/>
        </p:nvSpPr>
        <p:spPr>
          <a:xfrm rot="18600483" flipH="1">
            <a:off x="1175726" y="2113777"/>
            <a:ext cx="289270" cy="26441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Isosceles Triangle 118"/>
          <p:cNvSpPr/>
          <p:nvPr/>
        </p:nvSpPr>
        <p:spPr>
          <a:xfrm rot="18600483" flipH="1">
            <a:off x="1122940" y="2439058"/>
            <a:ext cx="289270" cy="26441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Isosceles Triangle 119"/>
          <p:cNvSpPr/>
          <p:nvPr/>
        </p:nvSpPr>
        <p:spPr>
          <a:xfrm rot="18600483" flipH="1">
            <a:off x="700132" y="2637014"/>
            <a:ext cx="289270" cy="264415"/>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Isosceles Triangle 120"/>
          <p:cNvSpPr/>
          <p:nvPr/>
        </p:nvSpPr>
        <p:spPr>
          <a:xfrm rot="19557109" flipH="1">
            <a:off x="516756" y="2958148"/>
            <a:ext cx="231390" cy="342428"/>
          </a:xfrm>
          <a:prstGeom prst="triangle">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Hexagon 121"/>
          <p:cNvSpPr/>
          <p:nvPr/>
        </p:nvSpPr>
        <p:spPr>
          <a:xfrm rot="18926362">
            <a:off x="-102500" y="1043044"/>
            <a:ext cx="2019229" cy="1134171"/>
          </a:xfrm>
          <a:prstGeom prst="hexagon">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Secondary Electron Detector</a:t>
            </a:r>
            <a:endParaRPr lang="en-US" b="1" dirty="0">
              <a:solidFill>
                <a:schemeClr val="tx1"/>
              </a:solidFill>
            </a:endParaRPr>
          </a:p>
        </p:txBody>
      </p:sp>
      <p:sp>
        <p:nvSpPr>
          <p:cNvPr id="125" name="TextBox 124"/>
          <p:cNvSpPr txBox="1"/>
          <p:nvPr/>
        </p:nvSpPr>
        <p:spPr>
          <a:xfrm>
            <a:off x="3604843" y="853044"/>
            <a:ext cx="5119181" cy="830997"/>
          </a:xfrm>
          <a:prstGeom prst="rect">
            <a:avLst/>
          </a:prstGeom>
          <a:noFill/>
        </p:spPr>
        <p:txBody>
          <a:bodyPr wrap="square" rtlCol="0">
            <a:spAutoFit/>
          </a:bodyPr>
          <a:lstStyle/>
          <a:p>
            <a:pPr>
              <a:buFont typeface="Arial"/>
              <a:buChar char="•"/>
            </a:pPr>
            <a:r>
              <a:rPr lang="en-US" sz="2400" b="1" dirty="0" smtClean="0"/>
              <a:t> Secondary electron emission signal – more widely used in SEM</a:t>
            </a:r>
            <a:endParaRPr lang="en-US" sz="2400" b="1"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8553"/>
            <a:ext cx="8229600" cy="3349248"/>
          </a:xfrm>
          <a:ln>
            <a:solidFill>
              <a:schemeClr val="tx1"/>
            </a:solidFill>
          </a:ln>
        </p:spPr>
        <p:txBody>
          <a:bodyPr>
            <a:normAutofit fontScale="92500" lnSpcReduction="10000"/>
          </a:bodyPr>
          <a:lstStyle/>
          <a:p>
            <a:pPr>
              <a:buNone/>
            </a:pPr>
            <a:r>
              <a:rPr lang="en-US" dirty="0" smtClean="0"/>
              <a:t>Energy of accelerated electron, E = </a:t>
            </a:r>
            <a:r>
              <a:rPr lang="en-US" dirty="0" err="1" smtClean="0"/>
              <a:t>eV</a:t>
            </a:r>
            <a:r>
              <a:rPr lang="en-US" dirty="0" smtClean="0"/>
              <a:t> </a:t>
            </a:r>
          </a:p>
          <a:p>
            <a:pPr algn="ctr">
              <a:buNone/>
            </a:pPr>
            <a:r>
              <a:rPr lang="en-US" dirty="0" smtClean="0"/>
              <a:t>		                      = ½ mv</a:t>
            </a:r>
            <a:r>
              <a:rPr lang="en-US" baseline="30000" dirty="0" smtClean="0"/>
              <a:t>2</a:t>
            </a:r>
          </a:p>
          <a:p>
            <a:pPr algn="ctr">
              <a:buNone/>
            </a:pPr>
            <a:endParaRPr lang="en-US" baseline="30000" dirty="0" smtClean="0"/>
          </a:p>
          <a:p>
            <a:pPr algn="ctr">
              <a:buNone/>
            </a:pPr>
            <a:r>
              <a:rPr lang="en-US" sz="2400" dirty="0" err="1" smtClean="0"/>
              <a:t>e</a:t>
            </a:r>
            <a:r>
              <a:rPr lang="en-US" sz="2400" dirty="0" smtClean="0"/>
              <a:t> = charge of electron</a:t>
            </a:r>
          </a:p>
          <a:p>
            <a:pPr algn="ctr">
              <a:buNone/>
            </a:pPr>
            <a:r>
              <a:rPr lang="en-US" sz="2400" dirty="0" smtClean="0"/>
              <a:t>V = accelerating voltage</a:t>
            </a:r>
          </a:p>
          <a:p>
            <a:pPr algn="ctr">
              <a:buNone/>
            </a:pPr>
            <a:r>
              <a:rPr lang="en-US" sz="2400" dirty="0" err="1" smtClean="0"/>
              <a:t>m</a:t>
            </a:r>
            <a:r>
              <a:rPr lang="en-US" sz="2400" dirty="0" smtClean="0"/>
              <a:t> = rest mass of electron</a:t>
            </a:r>
          </a:p>
          <a:p>
            <a:pPr algn="ctr">
              <a:buNone/>
            </a:pPr>
            <a:r>
              <a:rPr lang="en-US" sz="2400" dirty="0" err="1" smtClean="0"/>
              <a:t>v</a:t>
            </a:r>
            <a:r>
              <a:rPr lang="en-US" sz="2400" dirty="0" smtClean="0"/>
              <a:t> = velocity of electron </a:t>
            </a:r>
            <a:r>
              <a:rPr lang="en-US" sz="2400" baseline="30000" dirty="0" smtClean="0"/>
              <a:t> </a:t>
            </a:r>
          </a:p>
          <a:p>
            <a:pPr algn="ctr">
              <a:buNone/>
            </a:pPr>
            <a:endParaRPr lang="en-US" baseline="30000" dirty="0" smtClean="0"/>
          </a:p>
          <a:p>
            <a:pPr algn="ctr">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2D274DAF-2225-7044-9488-E695DE385C18}" type="slidenum">
              <a:rPr lang="en-US" smtClean="0"/>
              <a:pPr/>
              <a:t>6</a:t>
            </a:fld>
            <a:endParaRPr lang="en-US"/>
          </a:p>
        </p:txBody>
      </p:sp>
      <p:sp>
        <p:nvSpPr>
          <p:cNvPr id="2" name="Title 1"/>
          <p:cNvSpPr>
            <a:spLocks noGrp="1"/>
          </p:cNvSpPr>
          <p:nvPr>
            <p:ph type="title"/>
          </p:nvPr>
        </p:nvSpPr>
        <p:spPr/>
        <p:txBody>
          <a:bodyPr>
            <a:normAutofit fontScale="90000"/>
          </a:bodyPr>
          <a:lstStyle/>
          <a:p>
            <a:pPr algn="ctr"/>
            <a:r>
              <a:rPr lang="en-US" dirty="0" smtClean="0"/>
              <a:t>Relationship Between </a:t>
            </a:r>
            <a:br>
              <a:rPr lang="en-US" dirty="0" smtClean="0"/>
            </a:br>
            <a:r>
              <a:rPr lang="en-US" dirty="0" smtClean="0"/>
              <a:t>Electrons and Accelerating Voltage</a:t>
            </a:r>
            <a:endParaRPr lang="en-US" dirty="0"/>
          </a:p>
        </p:txBody>
      </p:sp>
      <p:sp>
        <p:nvSpPr>
          <p:cNvPr id="6" name="Rectangle 5"/>
          <p:cNvSpPr/>
          <p:nvPr/>
        </p:nvSpPr>
        <p:spPr>
          <a:xfrm>
            <a:off x="417672" y="6434515"/>
            <a:ext cx="7010400" cy="307777"/>
          </a:xfrm>
          <a:prstGeom prst="rect">
            <a:avLst/>
          </a:prstGeom>
          <a:solidFill>
            <a:schemeClr val="bg1"/>
          </a:solidFill>
          <a:ln>
            <a:solidFill>
              <a:schemeClr val="bg1"/>
            </a:solidFill>
          </a:ln>
        </p:spPr>
        <p:txBody>
          <a:bodyPr wrap="square">
            <a:spAutoFit/>
          </a:bodyPr>
          <a:lstStyle/>
          <a:p>
            <a:r>
              <a:rPr lang="en-US" sz="1400" dirty="0" smtClean="0"/>
              <a:t>http://</a:t>
            </a:r>
            <a:r>
              <a:rPr lang="en-US" sz="1400" dirty="0" err="1" smtClean="0"/>
              <a:t>www.microscopy.ethz.ch/properties.htm</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274DAF-2225-7044-9488-E695DE385C18}" type="slidenum">
              <a:rPr lang="en-US" smtClean="0"/>
              <a:pPr/>
              <a:t>7</a:t>
            </a:fld>
            <a:endParaRPr lang="en-US"/>
          </a:p>
        </p:txBody>
      </p:sp>
      <p:pic>
        <p:nvPicPr>
          <p:cNvPr id="8" name="Picture 7" descr="volume_vt-and-atomic_both.png"/>
          <p:cNvPicPr>
            <a:picLocks noChangeAspect="1"/>
          </p:cNvPicPr>
          <p:nvPr/>
        </p:nvPicPr>
        <p:blipFill>
          <a:blip r:embed="rId2"/>
          <a:stretch>
            <a:fillRect/>
          </a:stretch>
        </p:blipFill>
        <p:spPr>
          <a:xfrm>
            <a:off x="1371600" y="838200"/>
            <a:ext cx="6579070" cy="5161304"/>
          </a:xfrm>
          <a:prstGeom prst="rect">
            <a:avLst/>
          </a:prstGeom>
        </p:spPr>
      </p:pic>
      <p:sp>
        <p:nvSpPr>
          <p:cNvPr id="9" name="Rectangle 8"/>
          <p:cNvSpPr/>
          <p:nvPr/>
        </p:nvSpPr>
        <p:spPr>
          <a:xfrm>
            <a:off x="152400" y="6407944"/>
            <a:ext cx="7798270" cy="307777"/>
          </a:xfrm>
          <a:prstGeom prst="rect">
            <a:avLst/>
          </a:prstGeom>
          <a:solidFill>
            <a:schemeClr val="bg1"/>
          </a:solidFill>
        </p:spPr>
        <p:txBody>
          <a:bodyPr wrap="square">
            <a:spAutoFit/>
          </a:bodyPr>
          <a:lstStyle/>
          <a:p>
            <a:r>
              <a:rPr lang="en-US" sz="1400" dirty="0" err="1" smtClean="0"/>
              <a:t>http://www.ammrf.org.au/myscope/sem/practice/principles/voltagevstype.php</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D274DAF-2225-7044-9488-E695DE385C18}" type="slidenum">
              <a:rPr lang="en-US" smtClean="0"/>
              <a:pPr/>
              <a:t>8</a:t>
            </a:fld>
            <a:endParaRPr lang="en-US"/>
          </a:p>
        </p:txBody>
      </p:sp>
      <p:pic>
        <p:nvPicPr>
          <p:cNvPr id="6" name="Picture 5"/>
          <p:cNvPicPr>
            <a:picLocks noChangeAspect="1"/>
          </p:cNvPicPr>
          <p:nvPr/>
        </p:nvPicPr>
        <p:blipFill>
          <a:blip r:embed="rId2"/>
          <a:stretch>
            <a:fillRect/>
          </a:stretch>
        </p:blipFill>
        <p:spPr>
          <a:xfrm>
            <a:off x="3132932" y="152400"/>
            <a:ext cx="5880100" cy="406400"/>
          </a:xfrm>
          <a:prstGeom prst="rect">
            <a:avLst/>
          </a:prstGeom>
        </p:spPr>
      </p:pic>
      <p:pic>
        <p:nvPicPr>
          <p:cNvPr id="7" name="Picture 6"/>
          <p:cNvPicPr>
            <a:picLocks noChangeAspect="1"/>
          </p:cNvPicPr>
          <p:nvPr/>
        </p:nvPicPr>
        <p:blipFill>
          <a:blip r:embed="rId3"/>
          <a:stretch>
            <a:fillRect/>
          </a:stretch>
        </p:blipFill>
        <p:spPr>
          <a:xfrm>
            <a:off x="-19050" y="762000"/>
            <a:ext cx="9163050" cy="1473694"/>
          </a:xfrm>
          <a:prstGeom prst="rect">
            <a:avLst/>
          </a:prstGeom>
        </p:spPr>
      </p:pic>
      <p:sp>
        <p:nvSpPr>
          <p:cNvPr id="9" name="TextBox 8"/>
          <p:cNvSpPr txBox="1"/>
          <p:nvPr/>
        </p:nvSpPr>
        <p:spPr>
          <a:xfrm>
            <a:off x="533400" y="2743200"/>
            <a:ext cx="8113872" cy="3108543"/>
          </a:xfrm>
          <a:prstGeom prst="rect">
            <a:avLst/>
          </a:prstGeom>
          <a:noFill/>
          <a:ln>
            <a:solidFill>
              <a:schemeClr val="tx1"/>
            </a:solidFill>
          </a:ln>
        </p:spPr>
        <p:txBody>
          <a:bodyPr wrap="square" rtlCol="0">
            <a:spAutoFit/>
          </a:bodyPr>
          <a:lstStyle/>
          <a:p>
            <a:r>
              <a:rPr lang="en-US" sz="2400" dirty="0" smtClean="0"/>
              <a:t>Penetration Depth, H = </a:t>
            </a:r>
            <a:r>
              <a:rPr lang="en-US" sz="2400" u="sng" dirty="0" smtClean="0"/>
              <a:t>0.0276 A V </a:t>
            </a:r>
            <a:r>
              <a:rPr lang="en-US" sz="2400" u="sng" baseline="30000" dirty="0" smtClean="0"/>
              <a:t>1.67 </a:t>
            </a:r>
            <a:r>
              <a:rPr lang="en-US" sz="2400" baseline="30000" dirty="0" smtClean="0"/>
              <a:t>    </a:t>
            </a:r>
            <a:r>
              <a:rPr lang="en-US" sz="2400" dirty="0" smtClean="0"/>
              <a:t> , </a:t>
            </a:r>
            <a:r>
              <a:rPr lang="en-US" sz="2400" dirty="0" err="1" smtClean="0"/>
              <a:t>μm</a:t>
            </a:r>
            <a:endParaRPr lang="en-US" sz="2400" u="sng" dirty="0" smtClean="0"/>
          </a:p>
          <a:p>
            <a:r>
              <a:rPr lang="en-US" sz="2400" dirty="0" smtClean="0"/>
              <a:t>                                            z</a:t>
            </a:r>
            <a:r>
              <a:rPr lang="en-US" sz="2400" baseline="30000" dirty="0" smtClean="0"/>
              <a:t>0.89 </a:t>
            </a:r>
            <a:r>
              <a:rPr lang="en-US" sz="2400" dirty="0" err="1" smtClean="0"/>
              <a:t>ρ</a:t>
            </a:r>
            <a:endParaRPr lang="en-US" sz="2400" dirty="0" smtClean="0"/>
          </a:p>
          <a:p>
            <a:endParaRPr lang="en-US" sz="2400" dirty="0" smtClean="0"/>
          </a:p>
          <a:p>
            <a:r>
              <a:rPr lang="en-US" sz="2000" dirty="0" smtClean="0"/>
              <a:t>                              A= atomic weight, </a:t>
            </a:r>
            <a:r>
              <a:rPr lang="en-US" sz="2000" dirty="0" err="1" smtClean="0"/>
              <a:t>g</a:t>
            </a:r>
            <a:r>
              <a:rPr lang="en-US" sz="2000" dirty="0" smtClean="0"/>
              <a:t> mol</a:t>
            </a:r>
            <a:r>
              <a:rPr lang="en-US" sz="2000" baseline="30000" dirty="0" smtClean="0"/>
              <a:t>-1</a:t>
            </a:r>
            <a:endParaRPr lang="en-US" sz="2000" dirty="0" smtClean="0"/>
          </a:p>
          <a:p>
            <a:r>
              <a:rPr lang="en-US" sz="2000" dirty="0" smtClean="0"/>
              <a:t>                              V= accelerating voltage, kV</a:t>
            </a:r>
          </a:p>
          <a:p>
            <a:r>
              <a:rPr lang="en-US" sz="2000" dirty="0" smtClean="0"/>
              <a:t>                              </a:t>
            </a:r>
            <a:r>
              <a:rPr lang="en-US" sz="2000" dirty="0" err="1" smtClean="0"/>
              <a:t>z</a:t>
            </a:r>
            <a:r>
              <a:rPr lang="en-US" sz="2000" dirty="0" smtClean="0"/>
              <a:t>= atomic number </a:t>
            </a:r>
          </a:p>
          <a:p>
            <a:r>
              <a:rPr lang="en-US" sz="2000" dirty="0" smtClean="0"/>
              <a:t>                              </a:t>
            </a:r>
            <a:r>
              <a:rPr lang="en-US" sz="2000" dirty="0" err="1" smtClean="0"/>
              <a:t>ρ</a:t>
            </a:r>
            <a:r>
              <a:rPr lang="en-US" sz="2000" dirty="0" smtClean="0"/>
              <a:t>= density, </a:t>
            </a:r>
            <a:r>
              <a:rPr lang="en-US" sz="2000" dirty="0" err="1" smtClean="0"/>
              <a:t>g</a:t>
            </a:r>
            <a:r>
              <a:rPr lang="en-US" sz="2000" dirty="0" smtClean="0"/>
              <a:t> cm</a:t>
            </a:r>
            <a:r>
              <a:rPr lang="en-US" sz="2000" baseline="30000" dirty="0" smtClean="0"/>
              <a:t>-3</a:t>
            </a:r>
          </a:p>
          <a:p>
            <a:endParaRPr lang="en-US" sz="2000" dirty="0" smtClean="0"/>
          </a:p>
          <a:p>
            <a:pPr algn="ctr"/>
            <a:r>
              <a:rPr lang="en-US" sz="2400" b="1" dirty="0" smtClean="0"/>
              <a:t>Penetration Depth </a:t>
            </a:r>
            <a:r>
              <a:rPr lang="en-US" sz="2400" b="1" dirty="0" err="1" smtClean="0"/>
              <a:t>α</a:t>
            </a:r>
            <a:r>
              <a:rPr lang="en-US" sz="2400" b="1" dirty="0" smtClean="0"/>
              <a:t> Interaction Volume</a:t>
            </a:r>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Content Placeholder 25"/>
          <p:cNvSpPr>
            <a:spLocks noGrp="1"/>
          </p:cNvSpPr>
          <p:nvPr>
            <p:ph idx="1"/>
          </p:nvPr>
        </p:nvSpPr>
        <p:spPr>
          <a:xfrm>
            <a:off x="417672" y="1600200"/>
            <a:ext cx="8229600" cy="1033272"/>
          </a:xfrm>
        </p:spPr>
        <p:txBody>
          <a:bodyPr/>
          <a:lstStyle/>
          <a:p>
            <a:r>
              <a:rPr lang="en-US" sz="2800" dirty="0" smtClean="0"/>
              <a:t>Penetration depth/interaction volume is a direct function of energy.</a:t>
            </a:r>
            <a:endParaRPr lang="en-US" dirty="0"/>
          </a:p>
        </p:txBody>
      </p:sp>
      <p:sp>
        <p:nvSpPr>
          <p:cNvPr id="5" name="Slide Number Placeholder 4"/>
          <p:cNvSpPr>
            <a:spLocks noGrp="1"/>
          </p:cNvSpPr>
          <p:nvPr>
            <p:ph type="sldNum" sz="quarter" idx="12"/>
          </p:nvPr>
        </p:nvSpPr>
        <p:spPr/>
        <p:txBody>
          <a:bodyPr/>
          <a:lstStyle/>
          <a:p>
            <a:fld id="{2D274DAF-2225-7044-9488-E695DE385C18}" type="slidenum">
              <a:rPr lang="en-US" smtClean="0"/>
              <a:pPr/>
              <a:t>9</a:t>
            </a:fld>
            <a:endParaRPr lang="en-US"/>
          </a:p>
        </p:txBody>
      </p:sp>
      <p:sp>
        <p:nvSpPr>
          <p:cNvPr id="20" name="Title 19"/>
          <p:cNvSpPr>
            <a:spLocks noGrp="1"/>
          </p:cNvSpPr>
          <p:nvPr>
            <p:ph type="title"/>
          </p:nvPr>
        </p:nvSpPr>
        <p:spPr/>
        <p:txBody>
          <a:bodyPr>
            <a:normAutofit fontScale="90000"/>
          </a:bodyPr>
          <a:lstStyle/>
          <a:p>
            <a:pPr algn="ctr"/>
            <a:r>
              <a:rPr lang="en-US" dirty="0" smtClean="0"/>
              <a:t>Penetration Depth </a:t>
            </a:r>
            <a:br>
              <a:rPr lang="en-US" dirty="0" smtClean="0"/>
            </a:br>
            <a:r>
              <a:rPr lang="en-US" dirty="0" smtClean="0"/>
              <a:t>in Different Accelerating Voltage</a:t>
            </a:r>
            <a:endParaRPr lang="en-US" dirty="0"/>
          </a:p>
        </p:txBody>
      </p:sp>
      <p:grpSp>
        <p:nvGrpSpPr>
          <p:cNvPr id="22" name="Group 21"/>
          <p:cNvGrpSpPr/>
          <p:nvPr/>
        </p:nvGrpSpPr>
        <p:grpSpPr>
          <a:xfrm>
            <a:off x="107274" y="2885048"/>
            <a:ext cx="8979456" cy="3282654"/>
            <a:chOff x="107274" y="1919171"/>
            <a:chExt cx="8979456" cy="3282654"/>
          </a:xfrm>
        </p:grpSpPr>
        <p:grpSp>
          <p:nvGrpSpPr>
            <p:cNvPr id="18" name="Group 17"/>
            <p:cNvGrpSpPr/>
            <p:nvPr/>
          </p:nvGrpSpPr>
          <p:grpSpPr>
            <a:xfrm>
              <a:off x="107274" y="1919171"/>
              <a:ext cx="8979456" cy="2820989"/>
              <a:chOff x="-140256" y="1510844"/>
              <a:chExt cx="9284256" cy="2820989"/>
            </a:xfrm>
          </p:grpSpPr>
          <p:grpSp>
            <p:nvGrpSpPr>
              <p:cNvPr id="17" name="Group 16"/>
              <p:cNvGrpSpPr/>
              <p:nvPr/>
            </p:nvGrpSpPr>
            <p:grpSpPr>
              <a:xfrm>
                <a:off x="-140256" y="1510844"/>
                <a:ext cx="9153288" cy="2820989"/>
                <a:chOff x="0" y="760411"/>
                <a:chExt cx="9153288" cy="2820989"/>
              </a:xfrm>
            </p:grpSpPr>
            <p:pic>
              <p:nvPicPr>
                <p:cNvPr id="6" name="Picture 5"/>
                <p:cNvPicPr>
                  <a:picLocks noChangeAspect="1"/>
                </p:cNvPicPr>
                <p:nvPr/>
              </p:nvPicPr>
              <p:blipFill>
                <a:blip r:embed="rId3"/>
                <a:srcRect l="3903" t="11980" r="63370" b="54838"/>
                <a:stretch>
                  <a:fillRect/>
                </a:stretch>
              </p:blipFill>
              <p:spPr>
                <a:xfrm>
                  <a:off x="304800" y="761999"/>
                  <a:ext cx="3733800" cy="2819401"/>
                </a:xfrm>
                <a:prstGeom prst="rect">
                  <a:avLst/>
                </a:prstGeom>
              </p:spPr>
            </p:pic>
            <p:pic>
              <p:nvPicPr>
                <p:cNvPr id="7" name="Picture 6"/>
                <p:cNvPicPr>
                  <a:picLocks noChangeAspect="1"/>
                </p:cNvPicPr>
                <p:nvPr/>
              </p:nvPicPr>
              <p:blipFill>
                <a:blip r:embed="rId3"/>
                <a:srcRect l="67936" t="10982" r="4120" b="61730"/>
                <a:stretch>
                  <a:fillRect/>
                </a:stretch>
              </p:blipFill>
              <p:spPr>
                <a:xfrm>
                  <a:off x="4343400" y="763587"/>
                  <a:ext cx="1676400" cy="1065213"/>
                </a:xfrm>
                <a:prstGeom prst="rect">
                  <a:avLst/>
                </a:prstGeom>
              </p:spPr>
            </p:pic>
            <p:pic>
              <p:nvPicPr>
                <p:cNvPr id="8" name="Picture 7"/>
                <p:cNvPicPr>
                  <a:picLocks noChangeAspect="1"/>
                </p:cNvPicPr>
                <p:nvPr/>
              </p:nvPicPr>
              <p:blipFill>
                <a:blip r:embed="rId3"/>
                <a:srcRect l="15056" t="58314" r="64126" b="35711"/>
                <a:stretch>
                  <a:fillRect/>
                </a:stretch>
              </p:blipFill>
              <p:spPr>
                <a:xfrm>
                  <a:off x="6513672" y="763587"/>
                  <a:ext cx="2133600" cy="458789"/>
                </a:xfrm>
                <a:prstGeom prst="rect">
                  <a:avLst/>
                </a:prstGeom>
              </p:spPr>
            </p:pic>
            <p:cxnSp>
              <p:nvCxnSpPr>
                <p:cNvPr id="11" name="Straight Connector 10"/>
                <p:cNvCxnSpPr/>
                <p:nvPr/>
              </p:nvCxnSpPr>
              <p:spPr>
                <a:xfrm>
                  <a:off x="0" y="760411"/>
                  <a:ext cx="9144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6200" y="1110734"/>
                  <a:ext cx="1143000" cy="400110"/>
                </a:xfrm>
                <a:prstGeom prst="rect">
                  <a:avLst/>
                </a:prstGeom>
                <a:solidFill>
                  <a:schemeClr val="bg1"/>
                </a:solidFill>
                <a:ln>
                  <a:solidFill>
                    <a:srgbClr val="FFFF00"/>
                  </a:solidFill>
                </a:ln>
              </p:spPr>
              <p:txBody>
                <a:bodyPr wrap="square" rtlCol="0">
                  <a:spAutoFit/>
                </a:bodyPr>
                <a:lstStyle/>
                <a:p>
                  <a:r>
                    <a:rPr lang="en-US" sz="2000" b="1" dirty="0" smtClean="0"/>
                    <a:t>5000Å</a:t>
                  </a:r>
                  <a:endParaRPr lang="en-US" sz="2000" b="1" dirty="0"/>
                </a:p>
              </p:txBody>
            </p:sp>
            <p:sp>
              <p:nvSpPr>
                <p:cNvPr id="15" name="TextBox 14"/>
                <p:cNvSpPr txBox="1"/>
                <p:nvPr/>
              </p:nvSpPr>
              <p:spPr>
                <a:xfrm>
                  <a:off x="8141256" y="822266"/>
                  <a:ext cx="1012032" cy="400110"/>
                </a:xfrm>
                <a:prstGeom prst="rect">
                  <a:avLst/>
                </a:prstGeom>
                <a:noFill/>
              </p:spPr>
              <p:txBody>
                <a:bodyPr wrap="square" rtlCol="0">
                  <a:spAutoFit/>
                </a:bodyPr>
                <a:lstStyle/>
                <a:p>
                  <a:r>
                    <a:rPr lang="en-US" sz="2000" b="1" dirty="0" err="1" smtClean="0"/>
                    <a:t>SrS</a:t>
                  </a:r>
                  <a:endParaRPr lang="en-US" sz="2000" b="1" dirty="0"/>
                </a:p>
              </p:txBody>
            </p:sp>
            <p:sp>
              <p:nvSpPr>
                <p:cNvPr id="16" name="TextBox 15"/>
                <p:cNvSpPr txBox="1"/>
                <p:nvPr/>
              </p:nvSpPr>
              <p:spPr>
                <a:xfrm>
                  <a:off x="8131968" y="1326178"/>
                  <a:ext cx="1012032" cy="400110"/>
                </a:xfrm>
                <a:prstGeom prst="rect">
                  <a:avLst/>
                </a:prstGeom>
                <a:noFill/>
              </p:spPr>
              <p:txBody>
                <a:bodyPr wrap="square" rtlCol="0">
                  <a:spAutoFit/>
                </a:bodyPr>
                <a:lstStyle/>
                <a:p>
                  <a:r>
                    <a:rPr lang="en-US" sz="2000" b="1" dirty="0" smtClean="0"/>
                    <a:t>Si</a:t>
                  </a:r>
                  <a:endParaRPr lang="en-US" sz="2000" b="1" dirty="0"/>
                </a:p>
              </p:txBody>
            </p:sp>
          </p:grpSp>
          <p:cxnSp>
            <p:nvCxnSpPr>
              <p:cNvPr id="13" name="Straight Connector 12"/>
              <p:cNvCxnSpPr/>
              <p:nvPr/>
            </p:nvCxnSpPr>
            <p:spPr>
              <a:xfrm>
                <a:off x="892968" y="2075817"/>
                <a:ext cx="8251032" cy="1588"/>
              </a:xfrm>
              <a:prstGeom prst="line">
                <a:avLst/>
              </a:prstGeom>
              <a:ln w="63500">
                <a:solidFill>
                  <a:srgbClr val="402266"/>
                </a:solidFill>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1586998" y="4740160"/>
              <a:ext cx="7364081" cy="461665"/>
            </a:xfrm>
            <a:prstGeom prst="rect">
              <a:avLst/>
            </a:prstGeom>
            <a:noFill/>
          </p:spPr>
          <p:txBody>
            <a:bodyPr wrap="square" rtlCol="0">
              <a:spAutoFit/>
            </a:bodyPr>
            <a:lstStyle/>
            <a:p>
              <a:r>
                <a:rPr lang="en-US" sz="2400" b="1" dirty="0" smtClean="0"/>
                <a:t>15 kV                    10 kV                    5 kV</a:t>
              </a:r>
              <a:endParaRPr lang="en-US" sz="2400" b="1" dirty="0"/>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1621</TotalTime>
  <Words>1261</Words>
  <Application>Microsoft Macintosh PowerPoint</Application>
  <PresentationFormat>On-screen Show (4:3)</PresentationFormat>
  <Paragraphs>150</Paragraphs>
  <Slides>20</Slides>
  <Notes>6</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Concourse</vt:lpstr>
      <vt:lpstr>Effect of  Accelerating Voltage  on SEM Resolution</vt:lpstr>
      <vt:lpstr>Accelerating Voltage</vt:lpstr>
      <vt:lpstr>Resolution</vt:lpstr>
      <vt:lpstr>Relationship between the Accelerating Voltage and the Resolution</vt:lpstr>
      <vt:lpstr>Slide 5</vt:lpstr>
      <vt:lpstr>Relationship Between  Electrons and Accelerating Voltage</vt:lpstr>
      <vt:lpstr>Slide 7</vt:lpstr>
      <vt:lpstr>Slide 8</vt:lpstr>
      <vt:lpstr>Penetration Depth  in Different Accelerating Voltage</vt:lpstr>
      <vt:lpstr>Slide 10</vt:lpstr>
      <vt:lpstr>Surface information</vt:lpstr>
      <vt:lpstr>Slide 12</vt:lpstr>
      <vt:lpstr>Slide 13</vt:lpstr>
      <vt:lpstr>Edge Effect</vt:lpstr>
      <vt:lpstr>Slide 15</vt:lpstr>
      <vt:lpstr>Charge-up</vt:lpstr>
      <vt:lpstr>Slide 17</vt:lpstr>
      <vt:lpstr>Beam Damage</vt:lpstr>
      <vt:lpstr>Slide 19</vt:lpstr>
      <vt:lpstr>--The End--</vt:lpstr>
    </vt:vector>
  </TitlesOfParts>
  <Company>MW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Accelerating Voltage on SEM Resolution</dc:title>
  <dc:creator>Milton Wang</dc:creator>
  <cp:lastModifiedBy>Milton Wang</cp:lastModifiedBy>
  <cp:revision>80</cp:revision>
  <dcterms:created xsi:type="dcterms:W3CDTF">2011-11-08T17:33:42Z</dcterms:created>
  <dcterms:modified xsi:type="dcterms:W3CDTF">2011-11-08T17:48:18Z</dcterms:modified>
</cp:coreProperties>
</file>